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63" strictFirstAndLastChars="0" saveSubsetFonts="1">
  <p:sldMasterIdLst>
    <p:sldMasterId id="2147483648" r:id="rId1"/>
  </p:sldMasterIdLst>
  <p:notesMasterIdLst>
    <p:notesMasterId r:id="rId44"/>
  </p:notesMasterIdLst>
  <p:handoutMasterIdLst>
    <p:handoutMasterId r:id="rId45"/>
  </p:handoutMasterIdLst>
  <p:sldIdLst>
    <p:sldId id="256" r:id="rId2"/>
    <p:sldId id="323" r:id="rId3"/>
    <p:sldId id="324" r:id="rId4"/>
    <p:sldId id="325" r:id="rId5"/>
    <p:sldId id="327" r:id="rId6"/>
    <p:sldId id="328" r:id="rId7"/>
    <p:sldId id="326" r:id="rId8"/>
    <p:sldId id="329" r:id="rId9"/>
    <p:sldId id="322" r:id="rId10"/>
    <p:sldId id="259" r:id="rId11"/>
    <p:sldId id="332" r:id="rId12"/>
    <p:sldId id="333" r:id="rId13"/>
    <p:sldId id="260" r:id="rId14"/>
    <p:sldId id="334" r:id="rId15"/>
    <p:sldId id="265" r:id="rId16"/>
    <p:sldId id="319" r:id="rId17"/>
    <p:sldId id="320" r:id="rId18"/>
    <p:sldId id="267" r:id="rId19"/>
    <p:sldId id="276" r:id="rId20"/>
    <p:sldId id="302" r:id="rId21"/>
    <p:sldId id="278" r:id="rId22"/>
    <p:sldId id="279" r:id="rId23"/>
    <p:sldId id="280" r:id="rId24"/>
    <p:sldId id="281" r:id="rId25"/>
    <p:sldId id="283" r:id="rId26"/>
    <p:sldId id="284" r:id="rId27"/>
    <p:sldId id="285" r:id="rId28"/>
    <p:sldId id="286" r:id="rId29"/>
    <p:sldId id="287" r:id="rId30"/>
    <p:sldId id="288" r:id="rId31"/>
    <p:sldId id="316" r:id="rId32"/>
    <p:sldId id="291" r:id="rId33"/>
    <p:sldId id="318" r:id="rId34"/>
    <p:sldId id="317" r:id="rId35"/>
    <p:sldId id="312" r:id="rId36"/>
    <p:sldId id="292" r:id="rId37"/>
    <p:sldId id="293" r:id="rId38"/>
    <p:sldId id="294" r:id="rId39"/>
    <p:sldId id="296" r:id="rId40"/>
    <p:sldId id="321" r:id="rId41"/>
    <p:sldId id="298" r:id="rId42"/>
    <p:sldId id="300" r:id="rId43"/>
  </p:sldIdLst>
  <p:sldSz cx="6858000" cy="9144000" type="overhead"/>
  <p:notesSz cx="9601200" cy="7315200"/>
  <p:defaultTextStyle>
    <a:defPPr>
      <a:defRPr lang="en-US"/>
    </a:defPPr>
    <a:lvl1pPr algn="ctr" rtl="0" eaLnBrk="0" fontAlgn="base" hangingPunct="0">
      <a:spcBef>
        <a:spcPct val="0"/>
      </a:spcBef>
      <a:spcAft>
        <a:spcPct val="0"/>
      </a:spcAft>
      <a:defRPr sz="2000" b="1" kern="1200">
        <a:solidFill>
          <a:schemeClr val="tx1"/>
        </a:solidFill>
        <a:latin typeface="Times New Roman" charset="0"/>
        <a:ea typeface="+mn-ea"/>
        <a:cs typeface="+mn-cs"/>
      </a:defRPr>
    </a:lvl1pPr>
    <a:lvl2pPr marL="457200" algn="ctr" rtl="0" eaLnBrk="0" fontAlgn="base" hangingPunct="0">
      <a:spcBef>
        <a:spcPct val="0"/>
      </a:spcBef>
      <a:spcAft>
        <a:spcPct val="0"/>
      </a:spcAft>
      <a:defRPr sz="2000" b="1" kern="1200">
        <a:solidFill>
          <a:schemeClr val="tx1"/>
        </a:solidFill>
        <a:latin typeface="Times New Roman" charset="0"/>
        <a:ea typeface="+mn-ea"/>
        <a:cs typeface="+mn-cs"/>
      </a:defRPr>
    </a:lvl2pPr>
    <a:lvl3pPr marL="914400" algn="ctr" rtl="0" eaLnBrk="0" fontAlgn="base" hangingPunct="0">
      <a:spcBef>
        <a:spcPct val="0"/>
      </a:spcBef>
      <a:spcAft>
        <a:spcPct val="0"/>
      </a:spcAft>
      <a:defRPr sz="2000" b="1" kern="1200">
        <a:solidFill>
          <a:schemeClr val="tx1"/>
        </a:solidFill>
        <a:latin typeface="Times New Roman" charset="0"/>
        <a:ea typeface="+mn-ea"/>
        <a:cs typeface="+mn-cs"/>
      </a:defRPr>
    </a:lvl3pPr>
    <a:lvl4pPr marL="1371600" algn="ctr" rtl="0" eaLnBrk="0" fontAlgn="base" hangingPunct="0">
      <a:spcBef>
        <a:spcPct val="0"/>
      </a:spcBef>
      <a:spcAft>
        <a:spcPct val="0"/>
      </a:spcAft>
      <a:defRPr sz="2000" b="1" kern="1200">
        <a:solidFill>
          <a:schemeClr val="tx1"/>
        </a:solidFill>
        <a:latin typeface="Times New Roman" charset="0"/>
        <a:ea typeface="+mn-ea"/>
        <a:cs typeface="+mn-cs"/>
      </a:defRPr>
    </a:lvl4pPr>
    <a:lvl5pPr marL="1828800" algn="ctr" rtl="0" eaLnBrk="0" fontAlgn="base" hangingPunct="0">
      <a:spcBef>
        <a:spcPct val="0"/>
      </a:spcBef>
      <a:spcAft>
        <a:spcPct val="0"/>
      </a:spcAft>
      <a:defRPr sz="2000" b="1" kern="1200">
        <a:solidFill>
          <a:schemeClr val="tx1"/>
        </a:solidFill>
        <a:latin typeface="Times New Roman" charset="0"/>
        <a:ea typeface="+mn-ea"/>
        <a:cs typeface="+mn-cs"/>
      </a:defRPr>
    </a:lvl5pPr>
    <a:lvl6pPr marL="2286000" algn="l" defTabSz="914400" rtl="0" eaLnBrk="1" latinLnBrk="0" hangingPunct="1">
      <a:defRPr sz="2000" b="1" kern="1200">
        <a:solidFill>
          <a:schemeClr val="tx1"/>
        </a:solidFill>
        <a:latin typeface="Times New Roman" charset="0"/>
        <a:ea typeface="+mn-ea"/>
        <a:cs typeface="+mn-cs"/>
      </a:defRPr>
    </a:lvl6pPr>
    <a:lvl7pPr marL="2743200" algn="l" defTabSz="914400" rtl="0" eaLnBrk="1" latinLnBrk="0" hangingPunct="1">
      <a:defRPr sz="2000" b="1" kern="1200">
        <a:solidFill>
          <a:schemeClr val="tx1"/>
        </a:solidFill>
        <a:latin typeface="Times New Roman" charset="0"/>
        <a:ea typeface="+mn-ea"/>
        <a:cs typeface="+mn-cs"/>
      </a:defRPr>
    </a:lvl7pPr>
    <a:lvl8pPr marL="3200400" algn="l" defTabSz="914400" rtl="0" eaLnBrk="1" latinLnBrk="0" hangingPunct="1">
      <a:defRPr sz="2000" b="1" kern="1200">
        <a:solidFill>
          <a:schemeClr val="tx1"/>
        </a:solidFill>
        <a:latin typeface="Times New Roman" charset="0"/>
        <a:ea typeface="+mn-ea"/>
        <a:cs typeface="+mn-cs"/>
      </a:defRPr>
    </a:lvl8pPr>
    <a:lvl9pPr marL="3657600" algn="l" defTabSz="914400" rtl="0" eaLnBrk="1" latinLnBrk="0" hangingPunct="1">
      <a:defRPr sz="2000" b="1"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9900"/>
    <a:srgbClr val="CC00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2" autoAdjust="0"/>
    <p:restoredTop sz="91795" autoAdjust="0"/>
  </p:normalViewPr>
  <p:slideViewPr>
    <p:cSldViewPr snapToGrid="0">
      <p:cViewPr>
        <p:scale>
          <a:sx n="75" d="100"/>
          <a:sy n="75" d="100"/>
        </p:scale>
        <p:origin x="1352" y="35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72" d="100"/>
          <a:sy n="72" d="100"/>
        </p:scale>
        <p:origin x="-1776" y="-84"/>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wmf"/><Relationship Id="rId4" Type="http://schemas.openxmlformats.org/officeDocument/2006/relationships/image" Target="../media/image6.wmf"/><Relationship Id="rId5" Type="http://schemas.openxmlformats.org/officeDocument/2006/relationships/image" Target="../media/image7.wmf"/><Relationship Id="rId6" Type="http://schemas.openxmlformats.org/officeDocument/2006/relationships/image" Target="../media/image8.wmf"/><Relationship Id="rId1" Type="http://schemas.openxmlformats.org/officeDocument/2006/relationships/image" Target="../media/image3.wmf"/><Relationship Id="rId2"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4" Type="http://schemas.openxmlformats.org/officeDocument/2006/relationships/image" Target="../media/image12.wmf"/><Relationship Id="rId5" Type="http://schemas.openxmlformats.org/officeDocument/2006/relationships/image" Target="../media/image13.wmf"/><Relationship Id="rId1" Type="http://schemas.openxmlformats.org/officeDocument/2006/relationships/image" Target="../media/image9.wmf"/><Relationship Id="rId2"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wmf"/><Relationship Id="rId2"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1026"/>
          <p:cNvSpPr>
            <a:spLocks noGrp="1" noChangeArrowheads="1"/>
          </p:cNvSpPr>
          <p:nvPr>
            <p:ph type="hdr" sz="quarter"/>
          </p:nvPr>
        </p:nvSpPr>
        <p:spPr bwMode="auto">
          <a:xfrm>
            <a:off x="0" y="0"/>
            <a:ext cx="4160838" cy="40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l">
              <a:defRPr sz="1300"/>
            </a:lvl1pPr>
          </a:lstStyle>
          <a:p>
            <a:pPr>
              <a:defRPr/>
            </a:pPr>
            <a:endParaRPr lang="en-US"/>
          </a:p>
        </p:txBody>
      </p:sp>
      <p:sp>
        <p:nvSpPr>
          <p:cNvPr id="28675" name="Rectangle 1027"/>
          <p:cNvSpPr>
            <a:spLocks noGrp="1" noChangeArrowheads="1"/>
          </p:cNvSpPr>
          <p:nvPr>
            <p:ph type="dt" sz="quarter" idx="1"/>
          </p:nvPr>
        </p:nvSpPr>
        <p:spPr bwMode="auto">
          <a:xfrm>
            <a:off x="5440363" y="0"/>
            <a:ext cx="4160837" cy="40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a:defRPr sz="1300"/>
            </a:lvl1pPr>
          </a:lstStyle>
          <a:p>
            <a:pPr>
              <a:defRPr/>
            </a:pPr>
            <a:endParaRPr lang="en-US"/>
          </a:p>
        </p:txBody>
      </p:sp>
      <p:sp>
        <p:nvSpPr>
          <p:cNvPr id="28676" name="Rectangle 1028"/>
          <p:cNvSpPr>
            <a:spLocks noGrp="1" noChangeArrowheads="1"/>
          </p:cNvSpPr>
          <p:nvPr>
            <p:ph type="ftr" sz="quarter" idx="2"/>
          </p:nvPr>
        </p:nvSpPr>
        <p:spPr bwMode="auto">
          <a:xfrm>
            <a:off x="0" y="6908800"/>
            <a:ext cx="4160838" cy="40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l">
              <a:defRPr sz="1300"/>
            </a:lvl1pPr>
          </a:lstStyle>
          <a:p>
            <a:pPr>
              <a:defRPr/>
            </a:pPr>
            <a:endParaRPr lang="en-US"/>
          </a:p>
        </p:txBody>
      </p:sp>
      <p:sp>
        <p:nvSpPr>
          <p:cNvPr id="28677" name="Rectangle 1029"/>
          <p:cNvSpPr>
            <a:spLocks noGrp="1" noChangeArrowheads="1"/>
          </p:cNvSpPr>
          <p:nvPr>
            <p:ph type="sldNum" sz="quarter" idx="3"/>
          </p:nvPr>
        </p:nvSpPr>
        <p:spPr bwMode="auto">
          <a:xfrm>
            <a:off x="5440363" y="6908800"/>
            <a:ext cx="4160837" cy="40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a:defRPr sz="1300"/>
            </a:lvl1pPr>
          </a:lstStyle>
          <a:p>
            <a:pPr>
              <a:defRPr/>
            </a:pPr>
            <a:endParaRPr lang="en-US"/>
          </a:p>
        </p:txBody>
      </p:sp>
    </p:spTree>
    <p:extLst>
      <p:ext uri="{BB962C8B-B14F-4D97-AF65-F5344CB8AC3E}">
        <p14:creationId xmlns:p14="http://schemas.microsoft.com/office/powerpoint/2010/main" val="2230580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4160838" cy="36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l">
              <a:defRPr sz="1300" b="0"/>
            </a:lvl1pPr>
          </a:lstStyle>
          <a:p>
            <a:pPr>
              <a:defRPr/>
            </a:pPr>
            <a:endParaRPr lang="en-US"/>
          </a:p>
        </p:txBody>
      </p:sp>
      <p:sp>
        <p:nvSpPr>
          <p:cNvPr id="3075" name="Rectangle 3"/>
          <p:cNvSpPr>
            <a:spLocks noGrp="1" noChangeArrowheads="1"/>
          </p:cNvSpPr>
          <p:nvPr>
            <p:ph type="dt" idx="1"/>
          </p:nvPr>
        </p:nvSpPr>
        <p:spPr bwMode="auto">
          <a:xfrm>
            <a:off x="5440363" y="0"/>
            <a:ext cx="4160837" cy="36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a:defRPr sz="1300" b="0"/>
            </a:lvl1pPr>
          </a:lstStyle>
          <a:p>
            <a:pPr>
              <a:defRPr/>
            </a:pPr>
            <a:endParaRPr lang="en-US"/>
          </a:p>
        </p:txBody>
      </p:sp>
      <p:sp>
        <p:nvSpPr>
          <p:cNvPr id="43012" name="Rectangle 4"/>
          <p:cNvSpPr>
            <a:spLocks noGrp="1" noRot="1" noChangeAspect="1" noChangeArrowheads="1" noTextEdit="1"/>
          </p:cNvSpPr>
          <p:nvPr>
            <p:ph type="sldImg" idx="2"/>
          </p:nvPr>
        </p:nvSpPr>
        <p:spPr bwMode="auto">
          <a:xfrm>
            <a:off x="3773488" y="549275"/>
            <a:ext cx="2055812" cy="2743200"/>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3077" name="Rectangle 5"/>
          <p:cNvSpPr>
            <a:spLocks noGrp="1" noChangeArrowheads="1"/>
          </p:cNvSpPr>
          <p:nvPr>
            <p:ph type="body" sz="quarter" idx="3"/>
          </p:nvPr>
        </p:nvSpPr>
        <p:spPr bwMode="auto">
          <a:xfrm>
            <a:off x="1279525" y="3475038"/>
            <a:ext cx="7042150" cy="329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6950075"/>
            <a:ext cx="4160838" cy="36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l">
              <a:defRPr sz="1300" b="0"/>
            </a:lvl1pPr>
          </a:lstStyle>
          <a:p>
            <a:pPr>
              <a:defRPr/>
            </a:pPr>
            <a:endParaRPr lang="en-US"/>
          </a:p>
        </p:txBody>
      </p:sp>
      <p:sp>
        <p:nvSpPr>
          <p:cNvPr id="3079" name="Rectangle 7"/>
          <p:cNvSpPr>
            <a:spLocks noGrp="1" noChangeArrowheads="1"/>
          </p:cNvSpPr>
          <p:nvPr>
            <p:ph type="sldNum" sz="quarter" idx="5"/>
          </p:nvPr>
        </p:nvSpPr>
        <p:spPr bwMode="auto">
          <a:xfrm>
            <a:off x="5440363" y="6950075"/>
            <a:ext cx="4160837" cy="36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a:defRPr sz="1300" b="0"/>
            </a:lvl1pPr>
          </a:lstStyle>
          <a:p>
            <a:pPr>
              <a:defRPr/>
            </a:pPr>
            <a:fld id="{8BB36B72-ED9B-4CF5-8014-0E3810F914E8}" type="slidenum">
              <a:rPr lang="en-US"/>
              <a:pPr>
                <a:defRPr/>
              </a:pPr>
              <a:t>‹#›</a:t>
            </a:fld>
            <a:endParaRPr lang="en-US"/>
          </a:p>
        </p:txBody>
      </p:sp>
    </p:spTree>
    <p:extLst>
      <p:ext uri="{BB962C8B-B14F-4D97-AF65-F5344CB8AC3E}">
        <p14:creationId xmlns:p14="http://schemas.microsoft.com/office/powerpoint/2010/main" val="39442731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038"/>
            <a:ext cx="582930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5181600"/>
            <a:ext cx="4800600" cy="23368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8079035-DBB8-440B-BA88-D05BFB69E1F5}" type="slidenum">
              <a:rPr lang="en-US"/>
              <a:pPr>
                <a:defRPr/>
              </a:pPr>
              <a:t>‹#›</a:t>
            </a:fld>
            <a:endParaRPr lang="en-US"/>
          </a:p>
        </p:txBody>
      </p:sp>
    </p:spTree>
    <p:extLst>
      <p:ext uri="{BB962C8B-B14F-4D97-AF65-F5344CB8AC3E}">
        <p14:creationId xmlns:p14="http://schemas.microsoft.com/office/powerpoint/2010/main" val="2239785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BD5CB59-C56A-4615-9FDE-30887B1735AB}" type="slidenum">
              <a:rPr lang="en-US"/>
              <a:pPr>
                <a:defRPr/>
              </a:pPr>
              <a:t>‹#›</a:t>
            </a:fld>
            <a:endParaRPr lang="en-US"/>
          </a:p>
        </p:txBody>
      </p:sp>
    </p:spTree>
    <p:extLst>
      <p:ext uri="{BB962C8B-B14F-4D97-AF65-F5344CB8AC3E}">
        <p14:creationId xmlns:p14="http://schemas.microsoft.com/office/powerpoint/2010/main" val="1055937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86325" y="812800"/>
            <a:ext cx="1457325" cy="7315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14350" y="812800"/>
            <a:ext cx="4219575" cy="7315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50A771A-2425-4742-B2FA-AE316B53C4B9}" type="slidenum">
              <a:rPr lang="en-US"/>
              <a:pPr>
                <a:defRPr/>
              </a:pPr>
              <a:t>‹#›</a:t>
            </a:fld>
            <a:endParaRPr lang="en-US"/>
          </a:p>
        </p:txBody>
      </p:sp>
    </p:spTree>
    <p:extLst>
      <p:ext uri="{BB962C8B-B14F-4D97-AF65-F5344CB8AC3E}">
        <p14:creationId xmlns:p14="http://schemas.microsoft.com/office/powerpoint/2010/main" val="3479389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1D6208A-8FF6-4528-A40F-1871F13CB011}" type="slidenum">
              <a:rPr lang="en-US"/>
              <a:pPr>
                <a:defRPr/>
              </a:pPr>
              <a:t>‹#›</a:t>
            </a:fld>
            <a:endParaRPr lang="en-US"/>
          </a:p>
        </p:txBody>
      </p:sp>
    </p:spTree>
    <p:extLst>
      <p:ext uri="{BB962C8B-B14F-4D97-AF65-F5344CB8AC3E}">
        <p14:creationId xmlns:p14="http://schemas.microsoft.com/office/powerpoint/2010/main" val="3245247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338" y="5875338"/>
            <a:ext cx="5829300" cy="18161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41338" y="3875088"/>
            <a:ext cx="5829300" cy="200025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B4B301-45C5-4A8F-BC0C-BEFBD38728A7}" type="slidenum">
              <a:rPr lang="en-US"/>
              <a:pPr>
                <a:defRPr/>
              </a:pPr>
              <a:t>‹#›</a:t>
            </a:fld>
            <a:endParaRPr lang="en-US"/>
          </a:p>
        </p:txBody>
      </p:sp>
    </p:spTree>
    <p:extLst>
      <p:ext uri="{BB962C8B-B14F-4D97-AF65-F5344CB8AC3E}">
        <p14:creationId xmlns:p14="http://schemas.microsoft.com/office/powerpoint/2010/main" val="2125740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4350" y="2641600"/>
            <a:ext cx="283845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05200" y="2641600"/>
            <a:ext cx="283845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6878F63-70B5-41CB-9523-B2D1677381CC}" type="slidenum">
              <a:rPr lang="en-US"/>
              <a:pPr>
                <a:defRPr/>
              </a:pPr>
              <a:t>‹#›</a:t>
            </a:fld>
            <a:endParaRPr lang="en-US"/>
          </a:p>
        </p:txBody>
      </p:sp>
    </p:spTree>
    <p:extLst>
      <p:ext uri="{BB962C8B-B14F-4D97-AF65-F5344CB8AC3E}">
        <p14:creationId xmlns:p14="http://schemas.microsoft.com/office/powerpoint/2010/main" val="4166190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6713"/>
            <a:ext cx="617220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2046288"/>
            <a:ext cx="3030538"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2900363"/>
            <a:ext cx="3030538"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4563" y="2046288"/>
            <a:ext cx="3030537"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84563" y="2900363"/>
            <a:ext cx="3030537"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6C1AF2B4-2022-41EF-A910-9406971B438A}" type="slidenum">
              <a:rPr lang="en-US"/>
              <a:pPr>
                <a:defRPr/>
              </a:pPr>
              <a:t>‹#›</a:t>
            </a:fld>
            <a:endParaRPr lang="en-US"/>
          </a:p>
        </p:txBody>
      </p:sp>
    </p:spTree>
    <p:extLst>
      <p:ext uri="{BB962C8B-B14F-4D97-AF65-F5344CB8AC3E}">
        <p14:creationId xmlns:p14="http://schemas.microsoft.com/office/powerpoint/2010/main" val="390241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349C4CD-19DF-4094-8D27-4279B6A232D6}" type="slidenum">
              <a:rPr lang="en-US"/>
              <a:pPr>
                <a:defRPr/>
              </a:pPr>
              <a:t>‹#›</a:t>
            </a:fld>
            <a:endParaRPr lang="en-US"/>
          </a:p>
        </p:txBody>
      </p:sp>
    </p:spTree>
    <p:extLst>
      <p:ext uri="{BB962C8B-B14F-4D97-AF65-F5344CB8AC3E}">
        <p14:creationId xmlns:p14="http://schemas.microsoft.com/office/powerpoint/2010/main" val="358266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5562EEA9-07AD-4AAC-A8A8-E0AFFEA4F96C}" type="slidenum">
              <a:rPr lang="en-US"/>
              <a:pPr>
                <a:defRPr/>
              </a:pPr>
              <a:t>‹#›</a:t>
            </a:fld>
            <a:endParaRPr lang="en-US"/>
          </a:p>
        </p:txBody>
      </p:sp>
    </p:spTree>
    <p:extLst>
      <p:ext uri="{BB962C8B-B14F-4D97-AF65-F5344CB8AC3E}">
        <p14:creationId xmlns:p14="http://schemas.microsoft.com/office/powerpoint/2010/main" val="2709374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3538"/>
            <a:ext cx="2255838"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681288" y="363538"/>
            <a:ext cx="3833812" cy="78041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912938"/>
            <a:ext cx="2255838" cy="62547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8C8DE71-241C-42F9-BA8A-E1E08977719A}" type="slidenum">
              <a:rPr lang="en-US"/>
              <a:pPr>
                <a:defRPr/>
              </a:pPr>
              <a:t>‹#›</a:t>
            </a:fld>
            <a:endParaRPr lang="en-US"/>
          </a:p>
        </p:txBody>
      </p:sp>
    </p:spTree>
    <p:extLst>
      <p:ext uri="{BB962C8B-B14F-4D97-AF65-F5344CB8AC3E}">
        <p14:creationId xmlns:p14="http://schemas.microsoft.com/office/powerpoint/2010/main" val="2726404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613" y="6400800"/>
            <a:ext cx="4114800" cy="7556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344613" y="81756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344613" y="7156450"/>
            <a:ext cx="4114800" cy="10731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2CEFD05-D2A0-4274-86C4-C3997E96A751}" type="slidenum">
              <a:rPr lang="en-US"/>
              <a:pPr>
                <a:defRPr/>
              </a:pPr>
              <a:t>‹#›</a:t>
            </a:fld>
            <a:endParaRPr lang="en-US"/>
          </a:p>
        </p:txBody>
      </p:sp>
    </p:spTree>
    <p:extLst>
      <p:ext uri="{BB962C8B-B14F-4D97-AF65-F5344CB8AC3E}">
        <p14:creationId xmlns:p14="http://schemas.microsoft.com/office/powerpoint/2010/main" val="33256496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14350" y="812800"/>
            <a:ext cx="5829300" cy="152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514350" y="2641600"/>
            <a:ext cx="5829300" cy="548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514350" y="8331200"/>
            <a:ext cx="142875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smtClean="0"/>
            </a:lvl1pPr>
          </a:lstStyle>
          <a:p>
            <a:pPr>
              <a:defRPr/>
            </a:pPr>
            <a:r>
              <a:rPr lang="en-US" smtClean="0"/>
              <a:t>Summer 2017</a:t>
            </a:r>
            <a:endParaRPr lang="en-US"/>
          </a:p>
        </p:txBody>
      </p:sp>
      <p:sp>
        <p:nvSpPr>
          <p:cNvPr id="1029" name="Rectangle 5"/>
          <p:cNvSpPr>
            <a:spLocks noGrp="1" noChangeArrowheads="1"/>
          </p:cNvSpPr>
          <p:nvPr>
            <p:ph type="ftr" sz="quarter" idx="3"/>
          </p:nvPr>
        </p:nvSpPr>
        <p:spPr bwMode="auto">
          <a:xfrm>
            <a:off x="2343150" y="8331200"/>
            <a:ext cx="217170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vl1pPr>
          </a:lstStyle>
          <a:p>
            <a:pPr>
              <a:defRPr/>
            </a:pPr>
            <a:r>
              <a:rPr lang="en-US" smtClean="0"/>
              <a:t>Summer Institutes</a:t>
            </a:r>
            <a:endParaRPr lang="en-US"/>
          </a:p>
        </p:txBody>
      </p:sp>
      <p:sp>
        <p:nvSpPr>
          <p:cNvPr id="1030" name="Rectangle 6"/>
          <p:cNvSpPr>
            <a:spLocks noGrp="1" noChangeArrowheads="1"/>
          </p:cNvSpPr>
          <p:nvPr>
            <p:ph type="sldNum" sz="quarter" idx="4"/>
          </p:nvPr>
        </p:nvSpPr>
        <p:spPr bwMode="auto">
          <a:xfrm>
            <a:off x="4914900" y="8331200"/>
            <a:ext cx="142875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lvl1pPr>
          </a:lstStyle>
          <a:p>
            <a:pPr>
              <a:defRPr/>
            </a:pPr>
            <a:fld id="{E46B52D6-C1A9-404F-BC2C-7DD8247F5269}" type="slidenum">
              <a:rPr lang="en-US"/>
              <a:pPr>
                <a:defRPr/>
              </a:pPr>
              <a:t>‹#›</a:t>
            </a:fld>
            <a:endParaRPr lang="en-US"/>
          </a:p>
        </p:txBody>
      </p:sp>
      <p:sp>
        <p:nvSpPr>
          <p:cNvPr id="1031" name="AutoShape 7"/>
          <p:cNvSpPr>
            <a:spLocks noChangeArrowheads="1"/>
          </p:cNvSpPr>
          <p:nvPr/>
        </p:nvSpPr>
        <p:spPr bwMode="auto">
          <a:xfrm>
            <a:off x="381000" y="304800"/>
            <a:ext cx="6096000" cy="7924800"/>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1" Type="http://schemas.openxmlformats.org/officeDocument/2006/relationships/oleObject" Target="../embeddings/oleObject6.bin"/><Relationship Id="rId12" Type="http://schemas.openxmlformats.org/officeDocument/2006/relationships/image" Target="../media/image7.wmf"/><Relationship Id="rId13" Type="http://schemas.openxmlformats.org/officeDocument/2006/relationships/oleObject" Target="../embeddings/oleObject7.bin"/><Relationship Id="rId14" Type="http://schemas.openxmlformats.org/officeDocument/2006/relationships/image" Target="../media/image8.wmf"/><Relationship Id="rId1" Type="http://schemas.openxmlformats.org/officeDocument/2006/relationships/vmlDrawing" Target="../drawings/vmlDrawing2.vml"/><Relationship Id="rId2" Type="http://schemas.openxmlformats.org/officeDocument/2006/relationships/slideLayout" Target="../slideLayouts/slideLayout7.xml"/><Relationship Id="rId3" Type="http://schemas.openxmlformats.org/officeDocument/2006/relationships/oleObject" Target="../embeddings/oleObject2.bin"/><Relationship Id="rId4" Type="http://schemas.openxmlformats.org/officeDocument/2006/relationships/image" Target="../media/image3.wmf"/><Relationship Id="rId5" Type="http://schemas.openxmlformats.org/officeDocument/2006/relationships/oleObject" Target="../embeddings/oleObject3.bin"/><Relationship Id="rId6" Type="http://schemas.openxmlformats.org/officeDocument/2006/relationships/image" Target="../media/image4.wmf"/><Relationship Id="rId7" Type="http://schemas.openxmlformats.org/officeDocument/2006/relationships/oleObject" Target="../embeddings/oleObject4.bin"/><Relationship Id="rId8" Type="http://schemas.openxmlformats.org/officeDocument/2006/relationships/image" Target="../media/image5.wmf"/><Relationship Id="rId9" Type="http://schemas.openxmlformats.org/officeDocument/2006/relationships/oleObject" Target="../embeddings/oleObject5.bin"/><Relationship Id="rId10" Type="http://schemas.openxmlformats.org/officeDocument/2006/relationships/image" Target="../media/image6.wmf"/></Relationships>
</file>

<file path=ppt/slides/_rels/slide18.xml.rels><?xml version="1.0" encoding="UTF-8" standalone="yes"?>
<Relationships xmlns="http://schemas.openxmlformats.org/package/2006/relationships"><Relationship Id="rId11" Type="http://schemas.openxmlformats.org/officeDocument/2006/relationships/oleObject" Target="../embeddings/oleObject12.bin"/><Relationship Id="rId12" Type="http://schemas.openxmlformats.org/officeDocument/2006/relationships/image" Target="../media/image13.wmf"/><Relationship Id="rId1" Type="http://schemas.openxmlformats.org/officeDocument/2006/relationships/vmlDrawing" Target="../drawings/vmlDrawing3.vml"/><Relationship Id="rId2" Type="http://schemas.openxmlformats.org/officeDocument/2006/relationships/slideLayout" Target="../slideLayouts/slideLayout7.xml"/><Relationship Id="rId3" Type="http://schemas.openxmlformats.org/officeDocument/2006/relationships/oleObject" Target="../embeddings/oleObject8.bin"/><Relationship Id="rId4" Type="http://schemas.openxmlformats.org/officeDocument/2006/relationships/image" Target="../media/image9.wmf"/><Relationship Id="rId5" Type="http://schemas.openxmlformats.org/officeDocument/2006/relationships/oleObject" Target="../embeddings/oleObject9.bin"/><Relationship Id="rId6" Type="http://schemas.openxmlformats.org/officeDocument/2006/relationships/image" Target="../media/image10.wmf"/><Relationship Id="rId7" Type="http://schemas.openxmlformats.org/officeDocument/2006/relationships/oleObject" Target="../embeddings/oleObject10.bin"/><Relationship Id="rId8" Type="http://schemas.openxmlformats.org/officeDocument/2006/relationships/image" Target="../media/image11.wmf"/><Relationship Id="rId9" Type="http://schemas.openxmlformats.org/officeDocument/2006/relationships/oleObject" Target="../embeddings/oleObject11.bin"/><Relationship Id="rId10" Type="http://schemas.openxmlformats.org/officeDocument/2006/relationships/image" Target="../media/image12.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tif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16.w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18.wmf"/><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21.wmf"/><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22.wmf"/><Relationship Id="rId5" Type="http://schemas.openxmlformats.org/officeDocument/2006/relationships/oleObject" Target="../embeddings/oleObject17.bin"/><Relationship Id="rId6" Type="http://schemas.openxmlformats.org/officeDocument/2006/relationships/image" Target="../media/image23.wmf"/><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emf"/><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29.wmf"/><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30.wmf"/><Relationship Id="rId1" Type="http://schemas.openxmlformats.org/officeDocument/2006/relationships/vmlDrawing" Target="../drawings/vmlDrawing9.vml"/><Relationship Id="rId2"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05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05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22D8960-01D2-4499-87C0-9BA5C82428A5}" type="slidenum">
              <a:rPr lang="en-US" sz="1400" b="0" smtClean="0"/>
              <a:pPr/>
              <a:t>63</a:t>
            </a:fld>
            <a:endParaRPr lang="en-US" sz="1400" b="0" smtClean="0"/>
          </a:p>
        </p:txBody>
      </p:sp>
      <p:sp>
        <p:nvSpPr>
          <p:cNvPr id="2053" name="AutoShape 2"/>
          <p:cNvSpPr>
            <a:spLocks noChangeArrowheads="1"/>
          </p:cNvSpPr>
          <p:nvPr/>
        </p:nvSpPr>
        <p:spPr bwMode="auto">
          <a:xfrm>
            <a:off x="381000" y="304800"/>
            <a:ext cx="6096000" cy="7924800"/>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54" name="Text Box 3"/>
          <p:cNvSpPr txBox="1">
            <a:spLocks noChangeArrowheads="1"/>
          </p:cNvSpPr>
          <p:nvPr/>
        </p:nvSpPr>
        <p:spPr bwMode="auto">
          <a:xfrm>
            <a:off x="1371600" y="3581400"/>
            <a:ext cx="403860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sz="2800" dirty="0" smtClean="0"/>
              <a:t>Quick recap</a:t>
            </a:r>
            <a:endParaRPr lang="en-US" sz="2800" dirty="0"/>
          </a:p>
        </p:txBody>
      </p:sp>
      <p:sp>
        <p:nvSpPr>
          <p:cNvPr id="2055" name="Line 4"/>
          <p:cNvSpPr>
            <a:spLocks noChangeShapeType="1"/>
          </p:cNvSpPr>
          <p:nvPr/>
        </p:nvSpPr>
        <p:spPr bwMode="auto">
          <a:xfrm>
            <a:off x="1295400" y="30226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56" name="Line 5"/>
          <p:cNvSpPr>
            <a:spLocks noChangeShapeType="1"/>
          </p:cNvSpPr>
          <p:nvPr/>
        </p:nvSpPr>
        <p:spPr bwMode="auto">
          <a:xfrm>
            <a:off x="1295400" y="31750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57" name="Line 6"/>
          <p:cNvSpPr>
            <a:spLocks noChangeShapeType="1"/>
          </p:cNvSpPr>
          <p:nvPr/>
        </p:nvSpPr>
        <p:spPr bwMode="auto">
          <a:xfrm>
            <a:off x="1295400" y="49530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58" name="Line 7"/>
          <p:cNvSpPr>
            <a:spLocks noChangeShapeType="1"/>
          </p:cNvSpPr>
          <p:nvPr/>
        </p:nvSpPr>
        <p:spPr bwMode="auto">
          <a:xfrm>
            <a:off x="1295400" y="51054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07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07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7668A61-AACE-4A5E-A3D4-000FEE66EE68}" type="slidenum">
              <a:rPr lang="en-US" sz="1400" b="0" smtClean="0"/>
              <a:pPr/>
              <a:t>72</a:t>
            </a:fld>
            <a:endParaRPr lang="en-US" sz="1400" b="0" smtClean="0"/>
          </a:p>
        </p:txBody>
      </p:sp>
      <p:sp>
        <p:nvSpPr>
          <p:cNvPr id="3077" name="Text Box 2"/>
          <p:cNvSpPr txBox="1">
            <a:spLocks noChangeArrowheads="1"/>
          </p:cNvSpPr>
          <p:nvPr/>
        </p:nvSpPr>
        <p:spPr bwMode="auto">
          <a:xfrm>
            <a:off x="1190625" y="914400"/>
            <a:ext cx="4495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a:t>Multinomial </a:t>
            </a:r>
            <a:r>
              <a:rPr lang="en-US" dirty="0" smtClean="0"/>
              <a:t>Distribution</a:t>
            </a:r>
            <a:endParaRPr lang="en-US" dirty="0"/>
          </a:p>
        </p:txBody>
      </p:sp>
      <p:sp>
        <p:nvSpPr>
          <p:cNvPr id="3078"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079" name="Text Box 4"/>
          <p:cNvSpPr txBox="1">
            <a:spLocks noChangeArrowheads="1"/>
          </p:cNvSpPr>
          <p:nvPr/>
        </p:nvSpPr>
        <p:spPr bwMode="auto">
          <a:xfrm>
            <a:off x="1066800" y="1905000"/>
            <a:ext cx="4648200" cy="48628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smtClean="0"/>
              <a:t>The Binomial distribution was a great model for cases where we have independent trials and 2 possibilities: success and failure</a:t>
            </a:r>
          </a:p>
          <a:p>
            <a:pPr algn="l">
              <a:spcBef>
                <a:spcPct val="50000"/>
              </a:spcBef>
            </a:pPr>
            <a:endParaRPr lang="en-US" b="0" dirty="0"/>
          </a:p>
          <a:p>
            <a:pPr algn="l">
              <a:spcBef>
                <a:spcPct val="50000"/>
              </a:spcBef>
            </a:pPr>
            <a:r>
              <a:rPr lang="en-US" b="0" dirty="0" smtClean="0"/>
              <a:t>What about when we have 3 different categories?</a:t>
            </a:r>
          </a:p>
          <a:p>
            <a:pPr algn="l">
              <a:spcBef>
                <a:spcPct val="50000"/>
              </a:spcBef>
            </a:pPr>
            <a:endParaRPr lang="en-US" b="0" dirty="0"/>
          </a:p>
          <a:p>
            <a:pPr algn="l">
              <a:spcBef>
                <a:spcPct val="50000"/>
              </a:spcBef>
            </a:pPr>
            <a:r>
              <a:rPr lang="en-US" b="0" dirty="0" smtClean="0"/>
              <a:t>4 different categories?</a:t>
            </a:r>
          </a:p>
          <a:p>
            <a:pPr algn="l">
              <a:spcBef>
                <a:spcPct val="50000"/>
              </a:spcBef>
            </a:pPr>
            <a:endParaRPr lang="en-US" b="0" dirty="0"/>
          </a:p>
          <a:p>
            <a:pPr algn="l">
              <a:spcBef>
                <a:spcPct val="50000"/>
              </a:spcBef>
            </a:pPr>
            <a:r>
              <a:rPr lang="en-US" b="0" dirty="0" smtClean="0"/>
              <a:t>20 different categories?</a:t>
            </a:r>
          </a:p>
          <a:p>
            <a:pPr algn="l">
              <a:spcBef>
                <a:spcPct val="50000"/>
              </a:spcBef>
            </a:pPr>
            <a:endParaRPr lang="en-US" b="0" dirty="0" smtClean="0"/>
          </a:p>
        </p:txBody>
      </p:sp>
      <p:sp>
        <p:nvSpPr>
          <p:cNvPr id="8" name="Text Box 4"/>
          <p:cNvSpPr txBox="1">
            <a:spLocks noChangeArrowheads="1"/>
          </p:cNvSpPr>
          <p:nvPr/>
        </p:nvSpPr>
        <p:spPr bwMode="auto">
          <a:xfrm>
            <a:off x="1066800" y="6742470"/>
            <a:ext cx="4648200" cy="27084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smtClean="0"/>
              <a:t>The multinomial distribution is a model for categorical data where we have multiple categories, independent runs and the same probabilities of observing each category. </a:t>
            </a:r>
          </a:p>
          <a:p>
            <a:pPr algn="l">
              <a:spcBef>
                <a:spcPct val="50000"/>
              </a:spcBef>
            </a:pPr>
            <a:endParaRPr lang="en-US" b="0" dirty="0" smtClean="0"/>
          </a:p>
          <a:p>
            <a:pPr algn="l">
              <a:spcBef>
                <a:spcPct val="50000"/>
              </a:spcBef>
            </a:pPr>
            <a:endParaRPr lang="en-US" b="0" dirty="0"/>
          </a:p>
          <a:p>
            <a:pPr algn="l">
              <a:spcBef>
                <a:spcPct val="50000"/>
              </a:spcBef>
            </a:pPr>
            <a:endParaRPr lang="en-US" b="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07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dirty="0" smtClean="0"/>
              <a:t>Summer Institutes</a:t>
            </a:r>
          </a:p>
        </p:txBody>
      </p:sp>
      <p:sp>
        <p:nvSpPr>
          <p:cNvPr id="307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7668A61-AACE-4A5E-A3D4-000FEE66EE68}" type="slidenum">
              <a:rPr lang="en-US" sz="1400" b="0" smtClean="0"/>
              <a:pPr/>
              <a:t>73</a:t>
            </a:fld>
            <a:endParaRPr lang="en-US" sz="1400" b="0" smtClean="0"/>
          </a:p>
        </p:txBody>
      </p:sp>
      <p:sp>
        <p:nvSpPr>
          <p:cNvPr id="3077" name="Text Box 2"/>
          <p:cNvSpPr txBox="1">
            <a:spLocks noChangeArrowheads="1"/>
          </p:cNvSpPr>
          <p:nvPr/>
        </p:nvSpPr>
        <p:spPr bwMode="auto">
          <a:xfrm>
            <a:off x="1190625" y="914400"/>
            <a:ext cx="4495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Multinomial Distribution - Motivation</a:t>
            </a:r>
          </a:p>
        </p:txBody>
      </p:sp>
      <p:sp>
        <p:nvSpPr>
          <p:cNvPr id="3078"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079" name="Text Box 4"/>
          <p:cNvSpPr txBox="1">
            <a:spLocks noChangeArrowheads="1"/>
          </p:cNvSpPr>
          <p:nvPr/>
        </p:nvSpPr>
        <p:spPr bwMode="auto">
          <a:xfrm>
            <a:off x="1066800" y="1905000"/>
            <a:ext cx="4648200" cy="62478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smtClean="0"/>
              <a:t>Consider </a:t>
            </a:r>
            <a:r>
              <a:rPr lang="en-US" b="0" dirty="0"/>
              <a:t>a heterozygous </a:t>
            </a:r>
            <a:r>
              <a:rPr lang="en-US" b="0" dirty="0" smtClean="0"/>
              <a:t>allele for a recessive trait. We have 3 categories</a:t>
            </a:r>
          </a:p>
          <a:p>
            <a:pPr marL="342900" indent="-342900" algn="l">
              <a:spcBef>
                <a:spcPct val="50000"/>
              </a:spcBef>
              <a:buFont typeface="Arial" charset="0"/>
              <a:buChar char="•"/>
            </a:pPr>
            <a:r>
              <a:rPr lang="en-US" b="0" dirty="0" smtClean="0"/>
              <a:t>Unaffected (AA)</a:t>
            </a:r>
          </a:p>
          <a:p>
            <a:pPr marL="342900" indent="-342900" algn="l">
              <a:spcBef>
                <a:spcPct val="50000"/>
              </a:spcBef>
              <a:buFont typeface="Arial" charset="0"/>
              <a:buChar char="•"/>
            </a:pPr>
            <a:r>
              <a:rPr lang="en-US" b="0" dirty="0" smtClean="0"/>
              <a:t>Affected (aa)</a:t>
            </a:r>
          </a:p>
          <a:p>
            <a:pPr marL="342900" indent="-342900" algn="l">
              <a:spcBef>
                <a:spcPct val="50000"/>
              </a:spcBef>
              <a:buFont typeface="Arial" charset="0"/>
              <a:buChar char="•"/>
            </a:pPr>
            <a:r>
              <a:rPr lang="en-US" b="0" dirty="0" smtClean="0"/>
              <a:t>Carrier (Aa)</a:t>
            </a:r>
          </a:p>
          <a:p>
            <a:pPr algn="l">
              <a:spcBef>
                <a:spcPct val="50000"/>
              </a:spcBef>
            </a:pPr>
            <a:endParaRPr lang="en-US" b="0" dirty="0" smtClean="0"/>
          </a:p>
          <a:p>
            <a:pPr algn="l">
              <a:spcBef>
                <a:spcPct val="50000"/>
              </a:spcBef>
            </a:pPr>
            <a:r>
              <a:rPr lang="en-US" b="0" dirty="0" smtClean="0"/>
              <a:t>If both parents are carriers, what’s the probability that of their 4 offspring</a:t>
            </a:r>
          </a:p>
          <a:p>
            <a:pPr marL="457200" indent="-457200" algn="l">
              <a:spcBef>
                <a:spcPct val="50000"/>
              </a:spcBef>
              <a:buFont typeface="+mj-lt"/>
              <a:buAutoNum type="arabicPeriod"/>
            </a:pPr>
            <a:r>
              <a:rPr lang="en-US" b="0" dirty="0" smtClean="0"/>
              <a:t>One will </a:t>
            </a:r>
            <a:r>
              <a:rPr lang="en-US" b="0" dirty="0"/>
              <a:t>be </a:t>
            </a:r>
            <a:r>
              <a:rPr lang="en-US" b="0" dirty="0" smtClean="0"/>
              <a:t>unaffected, two </a:t>
            </a:r>
            <a:r>
              <a:rPr lang="en-US" b="0" dirty="0"/>
              <a:t>will be affected </a:t>
            </a:r>
            <a:r>
              <a:rPr lang="en-US" b="0" dirty="0" smtClean="0"/>
              <a:t>and </a:t>
            </a:r>
            <a:r>
              <a:rPr lang="en-US" b="0" dirty="0"/>
              <a:t>one will be a </a:t>
            </a:r>
            <a:r>
              <a:rPr lang="en-US" b="0" dirty="0" smtClean="0"/>
              <a:t>carrier?</a:t>
            </a:r>
          </a:p>
          <a:p>
            <a:pPr marL="457200" indent="-457200" algn="l">
              <a:spcBef>
                <a:spcPct val="50000"/>
              </a:spcBef>
              <a:buFont typeface="+mj-lt"/>
              <a:buAutoNum type="arabicPeriod"/>
            </a:pPr>
            <a:r>
              <a:rPr lang="en-US" b="0" dirty="0" smtClean="0"/>
              <a:t>All </a:t>
            </a:r>
            <a:r>
              <a:rPr lang="en-US" b="0" dirty="0"/>
              <a:t>of their offspring will be </a:t>
            </a:r>
            <a:r>
              <a:rPr lang="en-US" b="0" dirty="0" smtClean="0"/>
              <a:t>carriers?</a:t>
            </a:r>
          </a:p>
          <a:p>
            <a:pPr marL="457200" indent="-457200" algn="l">
              <a:spcBef>
                <a:spcPct val="50000"/>
              </a:spcBef>
              <a:buFont typeface="+mj-lt"/>
              <a:buAutoNum type="arabicPeriod"/>
            </a:pPr>
            <a:r>
              <a:rPr lang="en-US" b="0" dirty="0" smtClean="0"/>
              <a:t>Two of </a:t>
            </a:r>
            <a:r>
              <a:rPr lang="en-US" b="0" dirty="0"/>
              <a:t>their offspring will be affected </a:t>
            </a:r>
            <a:r>
              <a:rPr lang="en-US" b="0" dirty="0" smtClean="0"/>
              <a:t>and two will </a:t>
            </a:r>
            <a:r>
              <a:rPr lang="en-US" b="0" dirty="0"/>
              <a:t>be </a:t>
            </a:r>
            <a:r>
              <a:rPr lang="en-US" b="0" dirty="0" smtClean="0"/>
              <a:t>carriers?</a:t>
            </a:r>
            <a:endParaRPr lang="en-US" b="0" dirty="0"/>
          </a:p>
          <a:p>
            <a:pPr marL="457200" indent="-457200" algn="l">
              <a:spcBef>
                <a:spcPct val="50000"/>
              </a:spcBef>
              <a:buFont typeface="+mj-lt"/>
              <a:buAutoNum type="arabicPeriod"/>
            </a:pPr>
            <a:endParaRPr lang="en-US" b="0" dirty="0"/>
          </a:p>
          <a:p>
            <a:pPr algn="l">
              <a:spcBef>
                <a:spcPct val="50000"/>
              </a:spcBef>
            </a:pPr>
            <a:endParaRPr lang="en-US" b="0" dirty="0"/>
          </a:p>
        </p:txBody>
      </p:sp>
    </p:spTree>
    <p:extLst>
      <p:ext uri="{BB962C8B-B14F-4D97-AF65-F5344CB8AC3E}">
        <p14:creationId xmlns:p14="http://schemas.microsoft.com/office/powerpoint/2010/main" val="10296926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07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dirty="0" smtClean="0"/>
              <a:t>Summer Institutes</a:t>
            </a:r>
          </a:p>
        </p:txBody>
      </p:sp>
      <p:sp>
        <p:nvSpPr>
          <p:cNvPr id="307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7668A61-AACE-4A5E-A3D4-000FEE66EE68}" type="slidenum">
              <a:rPr lang="en-US" sz="1400" b="0" smtClean="0"/>
              <a:pPr/>
              <a:t>74</a:t>
            </a:fld>
            <a:endParaRPr lang="en-US" sz="1400" b="0" smtClean="0"/>
          </a:p>
        </p:txBody>
      </p:sp>
      <p:sp>
        <p:nvSpPr>
          <p:cNvPr id="3077" name="Text Box 2"/>
          <p:cNvSpPr txBox="1">
            <a:spLocks noChangeArrowheads="1"/>
          </p:cNvSpPr>
          <p:nvPr/>
        </p:nvSpPr>
        <p:spPr bwMode="auto">
          <a:xfrm>
            <a:off x="1190625" y="914400"/>
            <a:ext cx="4495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Multinomial Distribution - Motivation</a:t>
            </a:r>
          </a:p>
        </p:txBody>
      </p:sp>
      <p:sp>
        <p:nvSpPr>
          <p:cNvPr id="3078"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079" name="Text Box 4"/>
          <p:cNvSpPr txBox="1">
            <a:spLocks noChangeArrowheads="1"/>
          </p:cNvSpPr>
          <p:nvPr/>
        </p:nvSpPr>
        <p:spPr bwMode="auto">
          <a:xfrm>
            <a:off x="1066800" y="1905000"/>
            <a:ext cx="4648200" cy="67095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smtClean="0"/>
              <a:t>Suppose we have J categories</a:t>
            </a:r>
            <a:endParaRPr lang="en-US" b="0" dirty="0"/>
          </a:p>
          <a:p>
            <a:pPr algn="l">
              <a:spcBef>
                <a:spcPct val="50000"/>
              </a:spcBef>
            </a:pPr>
            <a:endParaRPr lang="en-US" b="0" dirty="0"/>
          </a:p>
          <a:p>
            <a:pPr algn="l">
              <a:spcBef>
                <a:spcPct val="50000"/>
              </a:spcBef>
            </a:pPr>
            <a:r>
              <a:rPr lang="en-US" b="0" dirty="0" smtClean="0"/>
              <a:t>Let Y</a:t>
            </a:r>
            <a:r>
              <a:rPr lang="en-US" b="0" baseline="-25000" dirty="0" smtClean="0"/>
              <a:t>i</a:t>
            </a:r>
            <a:r>
              <a:rPr lang="en-US" b="0" dirty="0" smtClean="0"/>
              <a:t> be the number of times we observe category </a:t>
            </a:r>
            <a:r>
              <a:rPr lang="en-US" b="0" dirty="0" err="1" smtClean="0"/>
              <a:t>i</a:t>
            </a:r>
            <a:endParaRPr lang="en-US" b="0" dirty="0" smtClean="0"/>
          </a:p>
          <a:p>
            <a:pPr algn="l">
              <a:spcBef>
                <a:spcPct val="50000"/>
              </a:spcBef>
            </a:pPr>
            <a:endParaRPr lang="en-US" b="0" dirty="0" smtClean="0"/>
          </a:p>
          <a:p>
            <a:pPr algn="l">
              <a:spcBef>
                <a:spcPct val="50000"/>
              </a:spcBef>
            </a:pPr>
            <a:r>
              <a:rPr lang="en-US" b="0" dirty="0" smtClean="0"/>
              <a:t>For example, let</a:t>
            </a:r>
          </a:p>
          <a:p>
            <a:pPr marL="342900" indent="-342900" algn="l">
              <a:spcBef>
                <a:spcPct val="50000"/>
              </a:spcBef>
              <a:buFont typeface="Arial" charset="0"/>
              <a:buChar char="•"/>
            </a:pPr>
            <a:r>
              <a:rPr lang="en-US" b="0" dirty="0" err="1" smtClean="0"/>
              <a:t>i</a:t>
            </a:r>
            <a:r>
              <a:rPr lang="en-US" b="0" dirty="0" smtClean="0"/>
              <a:t> = 1 refer to unaffected </a:t>
            </a:r>
            <a:r>
              <a:rPr lang="en-US" b="0" dirty="0"/>
              <a:t>(AA)</a:t>
            </a:r>
          </a:p>
          <a:p>
            <a:pPr marL="342900" indent="-342900" algn="l">
              <a:spcBef>
                <a:spcPct val="50000"/>
              </a:spcBef>
              <a:buFont typeface="Arial" charset="0"/>
              <a:buChar char="•"/>
            </a:pPr>
            <a:r>
              <a:rPr lang="en-US" b="0" dirty="0" err="1"/>
              <a:t>i</a:t>
            </a:r>
            <a:r>
              <a:rPr lang="en-US" b="0" dirty="0"/>
              <a:t> = 2 refer to carrier (Aa)</a:t>
            </a:r>
          </a:p>
          <a:p>
            <a:pPr marL="342900" indent="-342900" algn="l">
              <a:spcBef>
                <a:spcPct val="50000"/>
              </a:spcBef>
              <a:buFont typeface="Arial" charset="0"/>
              <a:buChar char="•"/>
            </a:pPr>
            <a:r>
              <a:rPr lang="en-US" b="0" dirty="0" err="1" smtClean="0"/>
              <a:t>i</a:t>
            </a:r>
            <a:r>
              <a:rPr lang="en-US" b="0" dirty="0" smtClean="0"/>
              <a:t> </a:t>
            </a:r>
            <a:r>
              <a:rPr lang="en-US" b="0" dirty="0"/>
              <a:t>= 3</a:t>
            </a:r>
            <a:r>
              <a:rPr lang="en-US" b="0" dirty="0" smtClean="0"/>
              <a:t> </a:t>
            </a:r>
            <a:r>
              <a:rPr lang="en-US" b="0" dirty="0"/>
              <a:t>refer to a</a:t>
            </a:r>
            <a:r>
              <a:rPr lang="en-US" b="0" dirty="0" smtClean="0"/>
              <a:t>ffected </a:t>
            </a:r>
            <a:r>
              <a:rPr lang="en-US" b="0" dirty="0"/>
              <a:t>(aa)</a:t>
            </a:r>
          </a:p>
          <a:p>
            <a:pPr algn="l">
              <a:spcBef>
                <a:spcPct val="50000"/>
              </a:spcBef>
            </a:pPr>
            <a:endParaRPr lang="en-US" b="0" dirty="0" smtClean="0"/>
          </a:p>
          <a:p>
            <a:pPr algn="l">
              <a:spcBef>
                <a:spcPct val="50000"/>
              </a:spcBef>
            </a:pPr>
            <a:r>
              <a:rPr lang="en-US" b="0" dirty="0" smtClean="0"/>
              <a:t>Then </a:t>
            </a:r>
          </a:p>
          <a:p>
            <a:pPr>
              <a:spcBef>
                <a:spcPct val="50000"/>
              </a:spcBef>
            </a:pPr>
            <a:r>
              <a:rPr lang="en-US" dirty="0" smtClean="0"/>
              <a:t>“</a:t>
            </a:r>
            <a:r>
              <a:rPr lang="en-US" dirty="0"/>
              <a:t>0 unaffected, </a:t>
            </a:r>
            <a:r>
              <a:rPr lang="en-US" dirty="0" smtClean="0"/>
              <a:t>3 carriers, </a:t>
            </a:r>
            <a:r>
              <a:rPr lang="en-US" dirty="0"/>
              <a:t>1 affected</a:t>
            </a:r>
            <a:r>
              <a:rPr lang="en-US" dirty="0" smtClean="0"/>
              <a:t>,”</a:t>
            </a:r>
          </a:p>
          <a:p>
            <a:pPr algn="l">
              <a:spcBef>
                <a:spcPct val="50000"/>
              </a:spcBef>
            </a:pPr>
            <a:r>
              <a:rPr lang="en-US" b="0" dirty="0"/>
              <a:t>c</a:t>
            </a:r>
            <a:r>
              <a:rPr lang="en-US" b="0" dirty="0" smtClean="0"/>
              <a:t>orresponds to</a:t>
            </a:r>
          </a:p>
          <a:p>
            <a:pPr>
              <a:spcBef>
                <a:spcPct val="50000"/>
              </a:spcBef>
            </a:pPr>
            <a:r>
              <a:rPr lang="en-US" dirty="0" smtClean="0"/>
              <a:t>Y</a:t>
            </a:r>
            <a:r>
              <a:rPr lang="en-US" baseline="-25000" dirty="0" smtClean="0"/>
              <a:t>1 </a:t>
            </a:r>
            <a:r>
              <a:rPr lang="en-US" dirty="0" smtClean="0"/>
              <a:t>= 0, Y</a:t>
            </a:r>
            <a:r>
              <a:rPr lang="en-US" baseline="-25000" dirty="0" smtClean="0"/>
              <a:t>2</a:t>
            </a:r>
            <a:r>
              <a:rPr lang="en-US" dirty="0" smtClean="0"/>
              <a:t> = 3, Y</a:t>
            </a:r>
            <a:r>
              <a:rPr lang="en-US" baseline="-25000" dirty="0" smtClean="0"/>
              <a:t>3</a:t>
            </a:r>
            <a:r>
              <a:rPr lang="en-US" dirty="0" smtClean="0"/>
              <a:t> = 1</a:t>
            </a:r>
            <a:endParaRPr lang="en-US" dirty="0"/>
          </a:p>
          <a:p>
            <a:pPr marL="342900" indent="-342900" algn="l">
              <a:spcBef>
                <a:spcPct val="50000"/>
              </a:spcBef>
              <a:buFont typeface="Arial" charset="0"/>
              <a:buChar char="•"/>
            </a:pPr>
            <a:endParaRPr lang="en-US" b="0" dirty="0"/>
          </a:p>
        </p:txBody>
      </p:sp>
    </p:spTree>
    <p:extLst>
      <p:ext uri="{BB962C8B-B14F-4D97-AF65-F5344CB8AC3E}">
        <p14:creationId xmlns:p14="http://schemas.microsoft.com/office/powerpoint/2010/main" val="6462024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717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717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99EC5B2-A8DA-47D6-92D0-87585996AF0E}" type="slidenum">
              <a:rPr lang="en-US" sz="1400" b="0" smtClean="0"/>
              <a:pPr/>
              <a:t>75</a:t>
            </a:fld>
            <a:endParaRPr lang="en-US" sz="1400" b="0" smtClean="0"/>
          </a:p>
        </p:txBody>
      </p:sp>
      <p:sp>
        <p:nvSpPr>
          <p:cNvPr id="7173" name="Text Box 2"/>
          <p:cNvSpPr txBox="1">
            <a:spLocks noChangeArrowheads="1"/>
          </p:cNvSpPr>
          <p:nvPr/>
        </p:nvSpPr>
        <p:spPr bwMode="auto">
          <a:xfrm>
            <a:off x="1447800" y="906463"/>
            <a:ext cx="3581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Multinomial Probabilities</a:t>
            </a:r>
          </a:p>
        </p:txBody>
      </p:sp>
      <p:sp>
        <p:nvSpPr>
          <p:cNvPr id="7174" name="Line 3"/>
          <p:cNvSpPr>
            <a:spLocks noChangeShapeType="1"/>
          </p:cNvSpPr>
          <p:nvPr/>
        </p:nvSpPr>
        <p:spPr bwMode="auto">
          <a:xfrm>
            <a:off x="1219200" y="15240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aphicFrame>
        <p:nvGraphicFramePr>
          <p:cNvPr id="7178" name="Object 1065"/>
          <p:cNvGraphicFramePr>
            <a:graphicFrameLocks noChangeAspect="1"/>
          </p:cNvGraphicFramePr>
          <p:nvPr>
            <p:extLst>
              <p:ext uri="{D42A27DB-BD31-4B8C-83A1-F6EECF244321}">
                <p14:modId xmlns:p14="http://schemas.microsoft.com/office/powerpoint/2010/main" val="1349117973"/>
              </p:ext>
            </p:extLst>
          </p:nvPr>
        </p:nvGraphicFramePr>
        <p:xfrm>
          <a:off x="862806" y="4569618"/>
          <a:ext cx="5132388" cy="835025"/>
        </p:xfrm>
        <a:graphic>
          <a:graphicData uri="http://schemas.openxmlformats.org/presentationml/2006/ole">
            <mc:AlternateContent xmlns:mc="http://schemas.openxmlformats.org/markup-compatibility/2006">
              <mc:Choice xmlns:v="urn:schemas-microsoft-com:vml" Requires="v">
                <p:oleObj spid="_x0000_s7245" name="Equation" r:id="rId3" imgW="3276600" imgH="457200" progId="Equation.3">
                  <p:embed/>
                </p:oleObj>
              </mc:Choice>
              <mc:Fallback>
                <p:oleObj name="Equation" r:id="rId3" imgW="3276600" imgH="457200" progId="Equation.3">
                  <p:embed/>
                  <p:pic>
                    <p:nvPicPr>
                      <p:cNvPr id="0" name="Object 1065"/>
                      <p:cNvPicPr>
                        <a:picLocks noChangeAspect="1" noChangeArrowheads="1"/>
                      </p:cNvPicPr>
                      <p:nvPr/>
                    </p:nvPicPr>
                    <p:blipFill>
                      <a:blip r:embed="rId4"/>
                      <a:srcRect/>
                      <a:stretch>
                        <a:fillRect/>
                      </a:stretch>
                    </p:blipFill>
                    <p:spPr bwMode="auto">
                      <a:xfrm>
                        <a:off x="862806" y="4569618"/>
                        <a:ext cx="5132388" cy="8350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7179" name="Text Box 1066"/>
          <p:cNvSpPr txBox="1">
            <a:spLocks noChangeArrowheads="1"/>
          </p:cNvSpPr>
          <p:nvPr/>
        </p:nvSpPr>
        <p:spPr bwMode="auto">
          <a:xfrm>
            <a:off x="800100" y="3313907"/>
            <a:ext cx="5257800" cy="915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sz="1800" b="0"/>
              <a:t>What is the probability that a multinomial random variable with </a:t>
            </a:r>
            <a:r>
              <a:rPr lang="en-US" sz="1800"/>
              <a:t>n</a:t>
            </a:r>
            <a:r>
              <a:rPr lang="en-US" sz="1800" b="0"/>
              <a:t> trials and success probabilities </a:t>
            </a:r>
            <a:r>
              <a:rPr lang="en-US" sz="1800" b="0" i="1"/>
              <a:t>p</a:t>
            </a:r>
            <a:r>
              <a:rPr lang="en-US" sz="1800" b="0" i="1" baseline="-25000"/>
              <a:t>1</a:t>
            </a:r>
            <a:r>
              <a:rPr lang="en-US" sz="1800" b="0" i="1"/>
              <a:t>, p</a:t>
            </a:r>
            <a:r>
              <a:rPr lang="en-US" sz="1800" b="0" i="1" baseline="-25000"/>
              <a:t>2</a:t>
            </a:r>
            <a:r>
              <a:rPr lang="en-US" sz="1800" b="0" i="1"/>
              <a:t>, …, </a:t>
            </a:r>
            <a:r>
              <a:rPr lang="en-US" sz="1800" b="0" i="1" dirty="0" err="1"/>
              <a:t>p</a:t>
            </a:r>
            <a:r>
              <a:rPr lang="en-US" sz="1800" b="0" i="1" baseline="-25000" dirty="0" err="1"/>
              <a:t>J</a:t>
            </a:r>
            <a:r>
              <a:rPr lang="en-US" sz="1800" b="0" i="1" dirty="0"/>
              <a:t> </a:t>
            </a:r>
            <a:r>
              <a:rPr lang="en-US" sz="1800" b="0" dirty="0"/>
              <a:t>will yield exactly </a:t>
            </a:r>
            <a:r>
              <a:rPr lang="en-US" sz="1800" b="0" i="1" dirty="0"/>
              <a:t>k</a:t>
            </a:r>
            <a:r>
              <a:rPr lang="en-US" sz="1800" b="0" i="1" baseline="-25000" dirty="0"/>
              <a:t>1</a:t>
            </a:r>
            <a:r>
              <a:rPr lang="en-US" sz="1800" b="0" i="1" dirty="0"/>
              <a:t>, k</a:t>
            </a:r>
            <a:r>
              <a:rPr lang="en-US" sz="1800" b="0" i="1" baseline="-25000" dirty="0"/>
              <a:t>2</a:t>
            </a:r>
            <a:r>
              <a:rPr lang="en-US" sz="1800" b="0" i="1" dirty="0"/>
              <a:t>,…k</a:t>
            </a:r>
            <a:r>
              <a:rPr lang="en-US" sz="1800" b="0" i="1" baseline="-25000" dirty="0"/>
              <a:t>J</a:t>
            </a:r>
            <a:r>
              <a:rPr lang="en-US" sz="1800" b="0" dirty="0"/>
              <a:t> successes?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717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717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99EC5B2-A8DA-47D6-92D0-87585996AF0E}" type="slidenum">
              <a:rPr lang="en-US" sz="1400" b="0" smtClean="0"/>
              <a:pPr/>
              <a:t>76</a:t>
            </a:fld>
            <a:endParaRPr lang="en-US" sz="1400" b="0" smtClean="0"/>
          </a:p>
        </p:txBody>
      </p:sp>
      <p:sp>
        <p:nvSpPr>
          <p:cNvPr id="7173" name="Text Box 2"/>
          <p:cNvSpPr txBox="1">
            <a:spLocks noChangeArrowheads="1"/>
          </p:cNvSpPr>
          <p:nvPr/>
        </p:nvSpPr>
        <p:spPr bwMode="auto">
          <a:xfrm>
            <a:off x="1447800" y="906463"/>
            <a:ext cx="3581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Multinomial Probabilities</a:t>
            </a:r>
          </a:p>
        </p:txBody>
      </p:sp>
      <p:sp>
        <p:nvSpPr>
          <p:cNvPr id="7174" name="Line 3"/>
          <p:cNvSpPr>
            <a:spLocks noChangeShapeType="1"/>
          </p:cNvSpPr>
          <p:nvPr/>
        </p:nvSpPr>
        <p:spPr bwMode="auto">
          <a:xfrm>
            <a:off x="1219200" y="15240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75" name="Rectangle 6"/>
          <p:cNvSpPr>
            <a:spLocks noChangeArrowheads="1"/>
          </p:cNvSpPr>
          <p:nvPr/>
        </p:nvSpPr>
        <p:spPr bwMode="auto">
          <a:xfrm>
            <a:off x="838200" y="2516717"/>
            <a:ext cx="5257800" cy="28623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288925" indent="-288925" algn="l">
              <a:spcBef>
                <a:spcPct val="50000"/>
              </a:spcBef>
            </a:pPr>
            <a:r>
              <a:rPr lang="en-US" sz="1800" dirty="0"/>
              <a:t>Assumptions</a:t>
            </a:r>
            <a:r>
              <a:rPr lang="en-US" sz="1800" b="0" dirty="0"/>
              <a:t>:</a:t>
            </a:r>
          </a:p>
          <a:p>
            <a:pPr marL="288925" indent="-288925" algn="l">
              <a:spcBef>
                <a:spcPct val="50000"/>
              </a:spcBef>
            </a:pPr>
            <a:r>
              <a:rPr lang="en-US" sz="1800" b="0" dirty="0"/>
              <a:t>1) J possible outcomes </a:t>
            </a:r>
            <a:r>
              <a:rPr lang="en-US" sz="1800" b="0" dirty="0" smtClean="0"/>
              <a:t>in </a:t>
            </a:r>
            <a:r>
              <a:rPr lang="en-US" sz="1800" b="0" dirty="0"/>
              <a:t>a given trial.</a:t>
            </a:r>
          </a:p>
          <a:p>
            <a:pPr marL="288925" indent="-288925" algn="l">
              <a:spcBef>
                <a:spcPct val="50000"/>
              </a:spcBef>
            </a:pPr>
            <a:r>
              <a:rPr lang="en-US" sz="1800" b="0" dirty="0"/>
              <a:t>2) The probability </a:t>
            </a:r>
            <a:r>
              <a:rPr lang="en-US" sz="1800" b="0" dirty="0" smtClean="0"/>
              <a:t>of </a:t>
            </a:r>
            <a:r>
              <a:rPr lang="en-US" sz="1800" b="0" dirty="0"/>
              <a:t>each </a:t>
            </a:r>
            <a:r>
              <a:rPr lang="en-US" sz="1800" b="0" dirty="0" smtClean="0"/>
              <a:t>category </a:t>
            </a:r>
            <a:r>
              <a:rPr lang="en-US" sz="1800" b="0" dirty="0" err="1"/>
              <a:t>p</a:t>
            </a:r>
            <a:r>
              <a:rPr lang="en-US" sz="1800" b="0" baseline="-25000" dirty="0" err="1"/>
              <a:t>j</a:t>
            </a:r>
            <a:r>
              <a:rPr lang="en-US" sz="1800" b="0" dirty="0"/>
              <a:t>, is the same from trial to trial.</a:t>
            </a:r>
          </a:p>
          <a:p>
            <a:pPr marL="288925" indent="-288925" algn="l">
              <a:spcBef>
                <a:spcPct val="50000"/>
              </a:spcBef>
            </a:pPr>
            <a:r>
              <a:rPr lang="en-US" sz="1800" b="0" dirty="0"/>
              <a:t>3) The outcome of one trial has no influence on other trials (independent trials).</a:t>
            </a:r>
          </a:p>
          <a:p>
            <a:pPr marL="288925" indent="-288925" algn="l">
              <a:spcBef>
                <a:spcPct val="50000"/>
              </a:spcBef>
            </a:pPr>
            <a:r>
              <a:rPr lang="en-US" sz="1800" b="0" dirty="0"/>
              <a:t>4) Interest is in the (sum) total number of “successes” over all the trials.</a:t>
            </a:r>
          </a:p>
        </p:txBody>
      </p:sp>
      <p:grpSp>
        <p:nvGrpSpPr>
          <p:cNvPr id="7176" name="Group 1049"/>
          <p:cNvGrpSpPr>
            <a:grpSpLocks/>
          </p:cNvGrpSpPr>
          <p:nvPr/>
        </p:nvGrpSpPr>
        <p:grpSpPr bwMode="auto">
          <a:xfrm>
            <a:off x="1514475" y="5942542"/>
            <a:ext cx="3302000" cy="477838"/>
            <a:chOff x="864" y="4110"/>
            <a:chExt cx="2080" cy="301"/>
          </a:xfrm>
        </p:grpSpPr>
        <p:sp>
          <p:nvSpPr>
            <p:cNvPr id="7180" name="Rectangle 1031"/>
            <p:cNvSpPr>
              <a:spLocks noChangeArrowheads="1"/>
            </p:cNvSpPr>
            <p:nvPr/>
          </p:nvSpPr>
          <p:spPr bwMode="auto">
            <a:xfrm>
              <a:off x="888" y="4112"/>
              <a:ext cx="1110"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288925" indent="-288925" algn="l">
                <a:spcBef>
                  <a:spcPct val="50000"/>
                </a:spcBef>
              </a:pPr>
              <a:r>
                <a:rPr lang="en-US" b="0" i="1"/>
                <a:t>k</a:t>
              </a:r>
              <a:r>
                <a:rPr lang="en-US" b="0" baseline="-25000"/>
                <a:t>1     </a:t>
              </a:r>
              <a:r>
                <a:rPr lang="en-US" b="0" i="1"/>
                <a:t>k</a:t>
              </a:r>
              <a:r>
                <a:rPr lang="en-US" b="0" baseline="-25000"/>
                <a:t>2      </a:t>
              </a:r>
              <a:r>
                <a:rPr lang="en-US" b="0" i="1"/>
                <a:t>k</a:t>
              </a:r>
              <a:r>
                <a:rPr lang="en-US" b="0" baseline="-25000"/>
                <a:t>3</a:t>
              </a:r>
              <a:r>
                <a:rPr lang="en-US" b="0"/>
                <a:t>    </a:t>
              </a:r>
              <a:r>
                <a:rPr lang="en-US" b="0" i="1"/>
                <a:t>k</a:t>
              </a:r>
              <a:r>
                <a:rPr lang="en-US" b="0" baseline="-25000"/>
                <a:t>4</a:t>
              </a:r>
              <a:endParaRPr lang="en-US" b="0"/>
            </a:p>
          </p:txBody>
        </p:sp>
        <p:sp>
          <p:nvSpPr>
            <p:cNvPr id="7181" name="Rectangle 1032"/>
            <p:cNvSpPr>
              <a:spLocks noChangeArrowheads="1"/>
            </p:cNvSpPr>
            <p:nvPr/>
          </p:nvSpPr>
          <p:spPr bwMode="auto">
            <a:xfrm>
              <a:off x="864" y="4110"/>
              <a:ext cx="282" cy="300"/>
            </a:xfrm>
            <a:prstGeom prst="rect">
              <a:avLst/>
            </a:prstGeom>
            <a:noFill/>
            <a:ln w="12700" algn="ctr">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82" name="Rectangle 1035"/>
            <p:cNvSpPr>
              <a:spLocks noChangeArrowheads="1"/>
            </p:cNvSpPr>
            <p:nvPr/>
          </p:nvSpPr>
          <p:spPr bwMode="auto">
            <a:xfrm>
              <a:off x="1146" y="4110"/>
              <a:ext cx="282" cy="300"/>
            </a:xfrm>
            <a:prstGeom prst="rect">
              <a:avLst/>
            </a:prstGeom>
            <a:noFill/>
            <a:ln w="12700" algn="ctr">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83" name="Rectangle 1036"/>
            <p:cNvSpPr>
              <a:spLocks noChangeArrowheads="1"/>
            </p:cNvSpPr>
            <p:nvPr/>
          </p:nvSpPr>
          <p:spPr bwMode="auto">
            <a:xfrm>
              <a:off x="1428" y="4110"/>
              <a:ext cx="282" cy="300"/>
            </a:xfrm>
            <a:prstGeom prst="rect">
              <a:avLst/>
            </a:prstGeom>
            <a:noFill/>
            <a:ln w="12700" algn="ctr">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84" name="Rectangle 1037"/>
            <p:cNvSpPr>
              <a:spLocks noChangeArrowheads="1"/>
            </p:cNvSpPr>
            <p:nvPr/>
          </p:nvSpPr>
          <p:spPr bwMode="auto">
            <a:xfrm>
              <a:off x="1710" y="4110"/>
              <a:ext cx="282" cy="300"/>
            </a:xfrm>
            <a:prstGeom prst="rect">
              <a:avLst/>
            </a:prstGeom>
            <a:noFill/>
            <a:ln w="12700" algn="ctr">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85" name="Rectangle 1039"/>
            <p:cNvSpPr>
              <a:spLocks noChangeArrowheads="1"/>
            </p:cNvSpPr>
            <p:nvPr/>
          </p:nvSpPr>
          <p:spPr bwMode="auto">
            <a:xfrm>
              <a:off x="2380" y="4111"/>
              <a:ext cx="282" cy="300"/>
            </a:xfrm>
            <a:prstGeom prst="rect">
              <a:avLst/>
            </a:prstGeom>
            <a:noFill/>
            <a:ln w="12700" algn="ctr">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86" name="Rectangle 1040"/>
            <p:cNvSpPr>
              <a:spLocks noChangeArrowheads="1"/>
            </p:cNvSpPr>
            <p:nvPr/>
          </p:nvSpPr>
          <p:spPr bwMode="auto">
            <a:xfrm>
              <a:off x="2662" y="4111"/>
              <a:ext cx="282" cy="300"/>
            </a:xfrm>
            <a:prstGeom prst="rect">
              <a:avLst/>
            </a:prstGeom>
            <a:noFill/>
            <a:ln w="12700" algn="ctr">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87" name="Line 1043"/>
            <p:cNvSpPr>
              <a:spLocks noChangeShapeType="1"/>
            </p:cNvSpPr>
            <p:nvPr/>
          </p:nvSpPr>
          <p:spPr bwMode="auto">
            <a:xfrm>
              <a:off x="1991" y="4110"/>
              <a:ext cx="386"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188" name="Line 1044"/>
            <p:cNvSpPr>
              <a:spLocks noChangeShapeType="1"/>
            </p:cNvSpPr>
            <p:nvPr/>
          </p:nvSpPr>
          <p:spPr bwMode="auto">
            <a:xfrm>
              <a:off x="1991" y="4410"/>
              <a:ext cx="388"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189" name="Rectangle 1045"/>
            <p:cNvSpPr>
              <a:spLocks noChangeArrowheads="1"/>
            </p:cNvSpPr>
            <p:nvPr/>
          </p:nvSpPr>
          <p:spPr bwMode="auto">
            <a:xfrm>
              <a:off x="2376" y="4112"/>
              <a:ext cx="564"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288925" indent="-288925" algn="l">
                <a:spcBef>
                  <a:spcPct val="50000"/>
                </a:spcBef>
              </a:pPr>
              <a:r>
                <a:rPr lang="en-US" b="0" i="1"/>
                <a:t>k</a:t>
              </a:r>
              <a:r>
                <a:rPr lang="en-US" b="0" baseline="-25000"/>
                <a:t>J-1    </a:t>
              </a:r>
              <a:r>
                <a:rPr lang="en-US" b="0" i="1"/>
                <a:t>k</a:t>
              </a:r>
              <a:r>
                <a:rPr lang="en-US" b="0" baseline="-25000"/>
                <a:t>J</a:t>
              </a:r>
              <a:endParaRPr lang="en-US" b="0"/>
            </a:p>
          </p:txBody>
        </p:sp>
        <p:sp>
          <p:nvSpPr>
            <p:cNvPr id="7190" name="Oval 1046"/>
            <p:cNvSpPr>
              <a:spLocks noChangeAspect="1" noChangeArrowheads="1"/>
            </p:cNvSpPr>
            <p:nvPr/>
          </p:nvSpPr>
          <p:spPr bwMode="auto">
            <a:xfrm>
              <a:off x="2064" y="4248"/>
              <a:ext cx="17" cy="17"/>
            </a:xfrm>
            <a:prstGeom prst="ellipse">
              <a:avLst/>
            </a:prstGeom>
            <a:solidFill>
              <a:schemeClr val="tx1"/>
            </a:solidFill>
            <a:ln w="127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91" name="Oval 1047"/>
            <p:cNvSpPr>
              <a:spLocks noChangeAspect="1" noChangeArrowheads="1"/>
            </p:cNvSpPr>
            <p:nvPr/>
          </p:nvSpPr>
          <p:spPr bwMode="auto">
            <a:xfrm>
              <a:off x="2172" y="4248"/>
              <a:ext cx="17" cy="17"/>
            </a:xfrm>
            <a:prstGeom prst="ellipse">
              <a:avLst/>
            </a:prstGeom>
            <a:solidFill>
              <a:schemeClr val="tx1"/>
            </a:solidFill>
            <a:ln w="127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92" name="Oval 1048"/>
            <p:cNvSpPr>
              <a:spLocks noChangeAspect="1" noChangeArrowheads="1"/>
            </p:cNvSpPr>
            <p:nvPr/>
          </p:nvSpPr>
          <p:spPr bwMode="auto">
            <a:xfrm>
              <a:off x="2274" y="4248"/>
              <a:ext cx="17" cy="17"/>
            </a:xfrm>
            <a:prstGeom prst="ellipse">
              <a:avLst/>
            </a:prstGeom>
            <a:solidFill>
              <a:schemeClr val="tx1"/>
            </a:solidFill>
            <a:ln w="127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7177" name="Rectangle 1064"/>
          <p:cNvSpPr>
            <a:spLocks noChangeArrowheads="1"/>
          </p:cNvSpPr>
          <p:nvPr/>
        </p:nvSpPr>
        <p:spPr bwMode="auto">
          <a:xfrm>
            <a:off x="1362075" y="6679142"/>
            <a:ext cx="41814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288925" indent="-288925" algn="l">
              <a:spcBef>
                <a:spcPct val="50000"/>
              </a:spcBef>
            </a:pPr>
            <a:r>
              <a:rPr lang="en-US" b="0" i="1"/>
              <a:t>n</a:t>
            </a:r>
            <a:r>
              <a:rPr lang="en-US" b="0"/>
              <a:t> = </a:t>
            </a:r>
            <a:r>
              <a:rPr lang="en-US" b="0">
                <a:latin typeface="Symbol" pitchFamily="18" charset="2"/>
              </a:rPr>
              <a:t>S</a:t>
            </a:r>
            <a:r>
              <a:rPr lang="en-US" b="0" baseline="-25000"/>
              <a:t>j</a:t>
            </a:r>
            <a:r>
              <a:rPr lang="en-US" b="0"/>
              <a:t> </a:t>
            </a:r>
            <a:r>
              <a:rPr lang="en-US" b="0" i="1"/>
              <a:t>k</a:t>
            </a:r>
            <a:r>
              <a:rPr lang="en-US" b="0" baseline="-25000"/>
              <a:t>j</a:t>
            </a:r>
            <a:r>
              <a:rPr lang="en-US" b="0"/>
              <a:t> is the total number of trials.</a:t>
            </a:r>
          </a:p>
        </p:txBody>
      </p:sp>
    </p:spTree>
    <p:extLst>
      <p:ext uri="{BB962C8B-B14F-4D97-AF65-F5344CB8AC3E}">
        <p14:creationId xmlns:p14="http://schemas.microsoft.com/office/powerpoint/2010/main" val="10423879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9219"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9220"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D478CB4-76D9-4DDF-AB6A-DB07484EC530}" type="slidenum">
              <a:rPr lang="en-US" sz="1400" b="0" smtClean="0"/>
              <a:pPr/>
              <a:t>77</a:t>
            </a:fld>
            <a:endParaRPr lang="en-US" sz="1400" b="0" smtClean="0"/>
          </a:p>
        </p:txBody>
      </p:sp>
      <p:sp>
        <p:nvSpPr>
          <p:cNvPr id="9221" name="Text Box 2"/>
          <p:cNvSpPr txBox="1">
            <a:spLocks noChangeArrowheads="1"/>
          </p:cNvSpPr>
          <p:nvPr/>
        </p:nvSpPr>
        <p:spPr bwMode="auto">
          <a:xfrm>
            <a:off x="1133475" y="762000"/>
            <a:ext cx="44005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Multinomial Probabilities - Examples</a:t>
            </a:r>
          </a:p>
        </p:txBody>
      </p:sp>
      <p:sp>
        <p:nvSpPr>
          <p:cNvPr id="9222" name="Line 3"/>
          <p:cNvSpPr>
            <a:spLocks noChangeShapeType="1"/>
          </p:cNvSpPr>
          <p:nvPr/>
        </p:nvSpPr>
        <p:spPr bwMode="auto">
          <a:xfrm>
            <a:off x="990600" y="1371600"/>
            <a:ext cx="4800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9223" name="Text Box 4"/>
          <p:cNvSpPr txBox="1">
            <a:spLocks noChangeArrowheads="1"/>
          </p:cNvSpPr>
          <p:nvPr/>
        </p:nvSpPr>
        <p:spPr bwMode="auto">
          <a:xfrm>
            <a:off x="914400" y="1638300"/>
            <a:ext cx="50292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Returning to the original questions:</a:t>
            </a:r>
          </a:p>
        </p:txBody>
      </p:sp>
      <p:sp>
        <p:nvSpPr>
          <p:cNvPr id="9224" name="Text Box 1034"/>
          <p:cNvSpPr txBox="1">
            <a:spLocks noChangeArrowheads="1"/>
          </p:cNvSpPr>
          <p:nvPr/>
        </p:nvSpPr>
        <p:spPr bwMode="auto">
          <a:xfrm>
            <a:off x="981075" y="3733800"/>
            <a:ext cx="5029200" cy="2060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sz="1800" dirty="0"/>
              <a:t>Solution: </a:t>
            </a:r>
            <a:r>
              <a:rPr lang="en-US" sz="1800" b="0" dirty="0"/>
              <a:t>For a given child, the probabilities of the three outcomes are:</a:t>
            </a:r>
          </a:p>
          <a:p>
            <a:pPr lvl="1" algn="l">
              <a:spcBef>
                <a:spcPct val="50000"/>
              </a:spcBef>
            </a:pPr>
            <a:r>
              <a:rPr lang="en-US" sz="1800" b="0" dirty="0"/>
              <a:t>	</a:t>
            </a:r>
            <a:r>
              <a:rPr lang="en-US" sz="1800" b="0" i="1" dirty="0"/>
              <a:t>p</a:t>
            </a:r>
            <a:r>
              <a:rPr lang="en-US" sz="1800" b="0" baseline="-25000" dirty="0"/>
              <a:t>1</a:t>
            </a:r>
            <a:r>
              <a:rPr lang="en-US" sz="1800" b="0" dirty="0"/>
              <a:t> = </a:t>
            </a:r>
            <a:r>
              <a:rPr lang="en-US" sz="1800" b="0" dirty="0" err="1"/>
              <a:t>Pr</a:t>
            </a:r>
            <a:r>
              <a:rPr lang="en-US" sz="1800" b="0" dirty="0"/>
              <a:t>[AA] = 1/4,</a:t>
            </a:r>
            <a:br>
              <a:rPr lang="en-US" sz="1800" b="0" dirty="0"/>
            </a:br>
            <a:r>
              <a:rPr lang="en-US" sz="1800" b="0" dirty="0"/>
              <a:t>	</a:t>
            </a:r>
            <a:r>
              <a:rPr lang="en-US" sz="1800" b="0" i="1" dirty="0"/>
              <a:t>p</a:t>
            </a:r>
            <a:r>
              <a:rPr lang="en-US" sz="1800" b="0" baseline="-25000" dirty="0"/>
              <a:t>2</a:t>
            </a:r>
            <a:r>
              <a:rPr lang="en-US" sz="1800" b="0" dirty="0"/>
              <a:t> = </a:t>
            </a:r>
            <a:r>
              <a:rPr lang="en-US" sz="1800" b="0" dirty="0" err="1"/>
              <a:t>Pr</a:t>
            </a:r>
            <a:r>
              <a:rPr lang="en-US" sz="1800" b="0" dirty="0"/>
              <a:t>[Aa] = 1/2,</a:t>
            </a:r>
            <a:br>
              <a:rPr lang="en-US" sz="1800" b="0" dirty="0"/>
            </a:br>
            <a:r>
              <a:rPr lang="en-US" sz="1800" b="0" dirty="0"/>
              <a:t>	</a:t>
            </a:r>
            <a:r>
              <a:rPr lang="en-US" sz="1800" b="0" i="1" dirty="0"/>
              <a:t>p</a:t>
            </a:r>
            <a:r>
              <a:rPr lang="en-US" sz="1800" b="0" baseline="-25000" dirty="0"/>
              <a:t>3</a:t>
            </a:r>
            <a:r>
              <a:rPr lang="en-US" sz="1800" b="0" dirty="0"/>
              <a:t> = </a:t>
            </a:r>
            <a:r>
              <a:rPr lang="en-US" sz="1800" b="0" dirty="0" err="1"/>
              <a:t>Pr</a:t>
            </a:r>
            <a:r>
              <a:rPr lang="en-US" sz="1800" b="0" dirty="0"/>
              <a:t>[aa]  = 1/4.</a:t>
            </a:r>
          </a:p>
          <a:p>
            <a:pPr algn="l">
              <a:spcBef>
                <a:spcPct val="50000"/>
              </a:spcBef>
            </a:pPr>
            <a:r>
              <a:rPr lang="en-US" b="0" dirty="0"/>
              <a:t>We have</a:t>
            </a:r>
            <a:endParaRPr lang="en-US" sz="1800" b="0" dirty="0"/>
          </a:p>
        </p:txBody>
      </p:sp>
      <p:sp>
        <p:nvSpPr>
          <p:cNvPr id="9226" name="Text Box 1037"/>
          <p:cNvSpPr txBox="1">
            <a:spLocks noChangeArrowheads="1"/>
          </p:cNvSpPr>
          <p:nvPr/>
        </p:nvSpPr>
        <p:spPr bwMode="auto">
          <a:xfrm>
            <a:off x="914400" y="2336800"/>
            <a:ext cx="5029200" cy="11695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dirty="0"/>
              <a:t>Q</a:t>
            </a:r>
            <a:r>
              <a:rPr lang="en-US" baseline="-25000" dirty="0"/>
              <a:t>1</a:t>
            </a:r>
            <a:r>
              <a:rPr lang="en-US" b="0" dirty="0"/>
              <a:t>: </a:t>
            </a:r>
            <a:r>
              <a:rPr lang="en-US" b="0" dirty="0" smtClean="0"/>
              <a:t>Of </a:t>
            </a:r>
            <a:r>
              <a:rPr lang="en-US" b="0" i="1" dirty="0" smtClean="0"/>
              <a:t>n</a:t>
            </a:r>
            <a:r>
              <a:rPr lang="en-US" b="0" dirty="0" smtClean="0"/>
              <a:t>=4 offspring, o</a:t>
            </a:r>
            <a:r>
              <a:rPr lang="en-US" b="0" dirty="0" smtClean="0"/>
              <a:t>ne </a:t>
            </a:r>
            <a:r>
              <a:rPr lang="en-US" b="0" dirty="0"/>
              <a:t>will be unaffected, two will be affected and one will be a carrier?</a:t>
            </a:r>
          </a:p>
          <a:p>
            <a:pPr algn="l">
              <a:spcBef>
                <a:spcPct val="50000"/>
              </a:spcBef>
            </a:pPr>
            <a:endParaRPr lang="en-US" b="0" dirty="0"/>
          </a:p>
        </p:txBody>
      </p:sp>
      <p:pic>
        <p:nvPicPr>
          <p:cNvPr id="3" name="Picture 2"/>
          <p:cNvPicPr>
            <a:picLocks noChangeAspect="1"/>
          </p:cNvPicPr>
          <p:nvPr/>
        </p:nvPicPr>
        <p:blipFill>
          <a:blip r:embed="rId2"/>
          <a:stretch>
            <a:fillRect/>
          </a:stretch>
        </p:blipFill>
        <p:spPr>
          <a:xfrm>
            <a:off x="1108075" y="5983724"/>
            <a:ext cx="4775200" cy="2055888"/>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0243"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0244"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FB5E90E-05D9-4BDE-8ED3-8F07DE587369}" type="slidenum">
              <a:rPr lang="en-US" sz="1400" b="0" smtClean="0"/>
              <a:pPr/>
              <a:t>78</a:t>
            </a:fld>
            <a:endParaRPr lang="en-US" sz="1400" b="0" smtClean="0"/>
          </a:p>
        </p:txBody>
      </p:sp>
      <p:sp>
        <p:nvSpPr>
          <p:cNvPr id="10245" name="Text Box 2"/>
          <p:cNvSpPr txBox="1">
            <a:spLocks noChangeArrowheads="1"/>
          </p:cNvSpPr>
          <p:nvPr/>
        </p:nvSpPr>
        <p:spPr bwMode="auto">
          <a:xfrm>
            <a:off x="1447800" y="762000"/>
            <a:ext cx="4114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solidFill>
                  <a:schemeClr val="accent2"/>
                </a:solidFill>
              </a:rPr>
              <a:t>Quiz</a:t>
            </a:r>
            <a:endParaRPr lang="en-US" dirty="0">
              <a:solidFill>
                <a:schemeClr val="accent2"/>
              </a:solidFill>
            </a:endParaRPr>
          </a:p>
        </p:txBody>
      </p:sp>
      <p:sp>
        <p:nvSpPr>
          <p:cNvPr id="10246" name="Line 3"/>
          <p:cNvSpPr>
            <a:spLocks noChangeShapeType="1"/>
          </p:cNvSpPr>
          <p:nvPr/>
        </p:nvSpPr>
        <p:spPr bwMode="auto">
          <a:xfrm>
            <a:off x="990600" y="1371600"/>
            <a:ext cx="4800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248" name="Text Box 4"/>
          <p:cNvSpPr txBox="1">
            <a:spLocks noChangeArrowheads="1"/>
          </p:cNvSpPr>
          <p:nvPr/>
        </p:nvSpPr>
        <p:spPr bwMode="auto">
          <a:xfrm>
            <a:off x="1000125" y="1653116"/>
            <a:ext cx="5029200" cy="48628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dirty="0" smtClean="0">
                <a:solidFill>
                  <a:schemeClr val="accent2"/>
                </a:solidFill>
              </a:rPr>
              <a:t>Suppose the couple decided they wanted 3 children</a:t>
            </a:r>
          </a:p>
          <a:p>
            <a:pPr algn="l">
              <a:spcBef>
                <a:spcPct val="50000"/>
              </a:spcBef>
            </a:pPr>
            <a:endParaRPr lang="en-US" dirty="0" smtClean="0">
              <a:solidFill>
                <a:schemeClr val="accent2"/>
              </a:solidFill>
            </a:endParaRPr>
          </a:p>
          <a:p>
            <a:pPr marL="457200" indent="-457200" algn="l">
              <a:spcBef>
                <a:spcPct val="50000"/>
              </a:spcBef>
              <a:buFont typeface="+mj-lt"/>
              <a:buAutoNum type="arabicPeriod"/>
            </a:pPr>
            <a:r>
              <a:rPr lang="en-US" b="0" dirty="0" smtClean="0">
                <a:solidFill>
                  <a:schemeClr val="accent2"/>
                </a:solidFill>
              </a:rPr>
              <a:t>What is the probability that all three offspring will be carriers?</a:t>
            </a:r>
          </a:p>
          <a:p>
            <a:pPr marL="457200" indent="-457200" algn="l">
              <a:spcBef>
                <a:spcPct val="50000"/>
              </a:spcBef>
              <a:buFont typeface="+mj-lt"/>
              <a:buAutoNum type="arabicPeriod"/>
            </a:pPr>
            <a:endParaRPr lang="en-US" b="0" dirty="0">
              <a:solidFill>
                <a:schemeClr val="accent2"/>
              </a:solidFill>
            </a:endParaRPr>
          </a:p>
          <a:p>
            <a:pPr marL="457200" indent="-457200" algn="l">
              <a:spcBef>
                <a:spcPct val="50000"/>
              </a:spcBef>
              <a:buFont typeface="+mj-lt"/>
              <a:buAutoNum type="arabicPeriod"/>
            </a:pPr>
            <a:endParaRPr lang="en-US" b="0" dirty="0" smtClean="0">
              <a:solidFill>
                <a:schemeClr val="accent2"/>
              </a:solidFill>
            </a:endParaRPr>
          </a:p>
          <a:p>
            <a:pPr marL="457200" indent="-457200" algn="l">
              <a:spcBef>
                <a:spcPct val="50000"/>
              </a:spcBef>
              <a:buFont typeface="+mj-lt"/>
              <a:buAutoNum type="arabicPeriod"/>
            </a:pPr>
            <a:endParaRPr lang="en-US" b="0" dirty="0" smtClean="0">
              <a:solidFill>
                <a:schemeClr val="accent2"/>
              </a:solidFill>
            </a:endParaRPr>
          </a:p>
          <a:p>
            <a:pPr marL="457200" indent="-457200" algn="l">
              <a:spcBef>
                <a:spcPct val="50000"/>
              </a:spcBef>
              <a:buFont typeface="+mj-lt"/>
              <a:buAutoNum type="arabicPeriod"/>
            </a:pPr>
            <a:r>
              <a:rPr lang="en-US" b="0" dirty="0" smtClean="0">
                <a:solidFill>
                  <a:schemeClr val="accent2"/>
                </a:solidFill>
              </a:rPr>
              <a:t>What </a:t>
            </a:r>
            <a:r>
              <a:rPr lang="en-US" b="0" dirty="0">
                <a:solidFill>
                  <a:schemeClr val="accent2"/>
                </a:solidFill>
              </a:rPr>
              <a:t>is the probability that exactly two offspring will be affected and one a carrier?</a:t>
            </a:r>
          </a:p>
          <a:p>
            <a:pPr marL="457200" indent="-457200" algn="l">
              <a:spcBef>
                <a:spcPct val="50000"/>
              </a:spcBef>
              <a:buFont typeface="+mj-lt"/>
              <a:buAutoNum type="arabicPeriod"/>
            </a:pPr>
            <a:endParaRPr lang="en-US" b="0" dirty="0">
              <a:solidFill>
                <a:schemeClr val="accent2"/>
              </a:solidFill>
            </a:endParaRPr>
          </a:p>
        </p:txBody>
      </p:sp>
    </p:spTree>
    <p:extLst>
      <p:ext uri="{BB962C8B-B14F-4D97-AF65-F5344CB8AC3E}">
        <p14:creationId xmlns:p14="http://schemas.microsoft.com/office/powerpoint/2010/main" val="18654514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0243"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0244"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FB5E90E-05D9-4BDE-8ED3-8F07DE587369}" type="slidenum">
              <a:rPr lang="en-US" sz="1400" b="0" smtClean="0"/>
              <a:pPr/>
              <a:t>79</a:t>
            </a:fld>
            <a:endParaRPr lang="en-US" sz="1400" b="0" smtClean="0"/>
          </a:p>
        </p:txBody>
      </p:sp>
      <p:sp>
        <p:nvSpPr>
          <p:cNvPr id="10245" name="Text Box 2"/>
          <p:cNvSpPr txBox="1">
            <a:spLocks noChangeArrowheads="1"/>
          </p:cNvSpPr>
          <p:nvPr/>
        </p:nvSpPr>
        <p:spPr bwMode="auto">
          <a:xfrm>
            <a:off x="1447800" y="762000"/>
            <a:ext cx="4114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t>Solutions</a:t>
            </a:r>
            <a:endParaRPr lang="en-US" dirty="0"/>
          </a:p>
        </p:txBody>
      </p:sp>
      <p:sp>
        <p:nvSpPr>
          <p:cNvPr id="10246" name="Line 3"/>
          <p:cNvSpPr>
            <a:spLocks noChangeShapeType="1"/>
          </p:cNvSpPr>
          <p:nvPr/>
        </p:nvSpPr>
        <p:spPr bwMode="auto">
          <a:xfrm>
            <a:off x="990600" y="1371600"/>
            <a:ext cx="4800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nvGrpSpPr>
          <p:cNvPr id="10247" name="Group 17"/>
          <p:cNvGrpSpPr>
            <a:grpSpLocks/>
          </p:cNvGrpSpPr>
          <p:nvPr/>
        </p:nvGrpSpPr>
        <p:grpSpPr bwMode="auto">
          <a:xfrm>
            <a:off x="584200" y="1619250"/>
            <a:ext cx="5629275" cy="6326188"/>
            <a:chOff x="368" y="1020"/>
            <a:chExt cx="3546" cy="3985"/>
          </a:xfrm>
        </p:grpSpPr>
        <p:sp>
          <p:nvSpPr>
            <p:cNvPr id="10248" name="Text Box 4"/>
            <p:cNvSpPr txBox="1">
              <a:spLocks noChangeArrowheads="1"/>
            </p:cNvSpPr>
            <p:nvPr/>
          </p:nvSpPr>
          <p:spPr bwMode="auto">
            <a:xfrm>
              <a:off x="576" y="1020"/>
              <a:ext cx="3168"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dirty="0">
                  <a:solidFill>
                    <a:schemeClr val="accent2"/>
                  </a:solidFill>
                </a:rPr>
                <a:t>Q</a:t>
              </a:r>
              <a:r>
                <a:rPr lang="en-US" baseline="-25000" dirty="0">
                  <a:solidFill>
                    <a:schemeClr val="accent2"/>
                  </a:solidFill>
                </a:rPr>
                <a:t>2</a:t>
              </a:r>
              <a:r>
                <a:rPr lang="en-US" b="0" dirty="0">
                  <a:solidFill>
                    <a:schemeClr val="accent2"/>
                  </a:solidFill>
                </a:rPr>
                <a:t>: What is the probability that all three offspring will be carriers?</a:t>
              </a:r>
            </a:p>
          </p:txBody>
        </p:sp>
        <p:graphicFrame>
          <p:nvGraphicFramePr>
            <p:cNvPr id="10249" name="Object 5"/>
            <p:cNvGraphicFramePr>
              <a:graphicFrameLocks noChangeAspect="1"/>
            </p:cNvGraphicFramePr>
            <p:nvPr/>
          </p:nvGraphicFramePr>
          <p:xfrm>
            <a:off x="464" y="1486"/>
            <a:ext cx="2876" cy="453"/>
          </p:xfrm>
          <a:graphic>
            <a:graphicData uri="http://schemas.openxmlformats.org/presentationml/2006/ole">
              <mc:AlternateContent xmlns:mc="http://schemas.openxmlformats.org/markup-compatibility/2006">
                <mc:Choice xmlns:v="urn:schemas-microsoft-com:vml" Requires="v">
                  <p:oleObj spid="_x0000_s41192" name="Equation" r:id="rId3" imgW="2425700" imgH="393700" progId="Equation.DSMT4">
                    <p:embed/>
                  </p:oleObj>
                </mc:Choice>
                <mc:Fallback>
                  <p:oleObj name="Equation" r:id="rId3" imgW="24257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 y="1486"/>
                          <a:ext cx="2876" cy="4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10250" name="Object 6"/>
            <p:cNvGraphicFramePr>
              <a:graphicFrameLocks noChangeAspect="1"/>
            </p:cNvGraphicFramePr>
            <p:nvPr/>
          </p:nvGraphicFramePr>
          <p:xfrm>
            <a:off x="2115" y="1929"/>
            <a:ext cx="1799" cy="540"/>
          </p:xfrm>
          <a:graphic>
            <a:graphicData uri="http://schemas.openxmlformats.org/presentationml/2006/ole">
              <mc:AlternateContent xmlns:mc="http://schemas.openxmlformats.org/markup-compatibility/2006">
                <mc:Choice xmlns:v="urn:schemas-microsoft-com:vml" Requires="v">
                  <p:oleObj spid="_x0000_s41193" name="Equation" r:id="rId5" imgW="1676400" imgH="469900" progId="Equation.DSMT4">
                    <p:embed/>
                  </p:oleObj>
                </mc:Choice>
                <mc:Fallback>
                  <p:oleObj name="Equation" r:id="rId5" imgW="1676400" imgH="4699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5" y="1929"/>
                          <a:ext cx="1799" cy="54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10251" name="Object 8"/>
            <p:cNvGraphicFramePr>
              <a:graphicFrameLocks noChangeAspect="1"/>
            </p:cNvGraphicFramePr>
            <p:nvPr/>
          </p:nvGraphicFramePr>
          <p:xfrm>
            <a:off x="2083" y="2447"/>
            <a:ext cx="1014" cy="452"/>
          </p:xfrm>
          <a:graphic>
            <a:graphicData uri="http://schemas.openxmlformats.org/presentationml/2006/ole">
              <mc:AlternateContent xmlns:mc="http://schemas.openxmlformats.org/markup-compatibility/2006">
                <mc:Choice xmlns:v="urn:schemas-microsoft-com:vml" Requires="v">
                  <p:oleObj spid="_x0000_s41194" name="Equation" r:id="rId7" imgW="774364" imgH="393529" progId="Equation.DSMT4">
                    <p:embed/>
                  </p:oleObj>
                </mc:Choice>
                <mc:Fallback>
                  <p:oleObj name="Equation" r:id="rId7" imgW="774364"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3" y="2447"/>
                          <a:ext cx="1014" cy="4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10252" name="Text Box 11"/>
            <p:cNvSpPr txBox="1">
              <a:spLocks noChangeArrowheads="1"/>
            </p:cNvSpPr>
            <p:nvPr/>
          </p:nvSpPr>
          <p:spPr bwMode="auto">
            <a:xfrm>
              <a:off x="570" y="3108"/>
              <a:ext cx="3168"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dirty="0">
                  <a:solidFill>
                    <a:schemeClr val="accent2"/>
                  </a:solidFill>
                </a:rPr>
                <a:t>Q</a:t>
              </a:r>
              <a:r>
                <a:rPr lang="en-US" baseline="-25000" dirty="0">
                  <a:solidFill>
                    <a:schemeClr val="accent2"/>
                  </a:solidFill>
                </a:rPr>
                <a:t>3</a:t>
              </a:r>
              <a:r>
                <a:rPr lang="en-US" b="0" dirty="0">
                  <a:solidFill>
                    <a:schemeClr val="accent2"/>
                  </a:solidFill>
                </a:rPr>
                <a:t>: What is the probability that exactly two offspring will be affected and one a carrier?</a:t>
              </a:r>
            </a:p>
          </p:txBody>
        </p:sp>
        <p:graphicFrame>
          <p:nvGraphicFramePr>
            <p:cNvPr id="10253" name="Object 13"/>
            <p:cNvGraphicFramePr>
              <a:graphicFrameLocks noChangeAspect="1"/>
            </p:cNvGraphicFramePr>
            <p:nvPr/>
          </p:nvGraphicFramePr>
          <p:xfrm>
            <a:off x="368" y="3574"/>
            <a:ext cx="3144" cy="453"/>
          </p:xfrm>
          <a:graphic>
            <a:graphicData uri="http://schemas.openxmlformats.org/presentationml/2006/ole">
              <mc:AlternateContent xmlns:mc="http://schemas.openxmlformats.org/markup-compatibility/2006">
                <mc:Choice xmlns:v="urn:schemas-microsoft-com:vml" Requires="v">
                  <p:oleObj spid="_x0000_s41195" name="Equation" r:id="rId9" imgW="2387600" imgH="393700" progId="Equation.DSMT4">
                    <p:embed/>
                  </p:oleObj>
                </mc:Choice>
                <mc:Fallback>
                  <p:oleObj name="Equation" r:id="rId9" imgW="2387600" imgH="3937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8" y="3574"/>
                          <a:ext cx="3144" cy="4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10254" name="Object 14"/>
            <p:cNvGraphicFramePr>
              <a:graphicFrameLocks noChangeAspect="1"/>
            </p:cNvGraphicFramePr>
            <p:nvPr/>
          </p:nvGraphicFramePr>
          <p:xfrm>
            <a:off x="2115" y="4035"/>
            <a:ext cx="1795" cy="540"/>
          </p:xfrm>
          <a:graphic>
            <a:graphicData uri="http://schemas.openxmlformats.org/presentationml/2006/ole">
              <mc:AlternateContent xmlns:mc="http://schemas.openxmlformats.org/markup-compatibility/2006">
                <mc:Choice xmlns:v="urn:schemas-microsoft-com:vml" Requires="v">
                  <p:oleObj spid="_x0000_s41196" name="Equation" r:id="rId11" imgW="1663700" imgH="469900" progId="Equation.DSMT4">
                    <p:embed/>
                  </p:oleObj>
                </mc:Choice>
                <mc:Fallback>
                  <p:oleObj name="Equation" r:id="rId11" imgW="1663700" imgH="4699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5" y="4035"/>
                          <a:ext cx="1795" cy="54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10255" name="Object 15"/>
            <p:cNvGraphicFramePr>
              <a:graphicFrameLocks noChangeAspect="1"/>
            </p:cNvGraphicFramePr>
            <p:nvPr/>
          </p:nvGraphicFramePr>
          <p:xfrm>
            <a:off x="2102" y="4553"/>
            <a:ext cx="1309" cy="452"/>
          </p:xfrm>
          <a:graphic>
            <a:graphicData uri="http://schemas.openxmlformats.org/presentationml/2006/ole">
              <mc:AlternateContent xmlns:mc="http://schemas.openxmlformats.org/markup-compatibility/2006">
                <mc:Choice xmlns:v="urn:schemas-microsoft-com:vml" Requires="v">
                  <p:oleObj spid="_x0000_s41197" name="Equation" r:id="rId13" imgW="1016000" imgH="393700" progId="Equation.DSMT4">
                    <p:embed/>
                  </p:oleObj>
                </mc:Choice>
                <mc:Fallback>
                  <p:oleObj name="Equation" r:id="rId13" imgW="1016000" imgH="3937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02" y="4553"/>
                          <a:ext cx="1309" cy="4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157118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1267"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1268"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A8C1894-07CA-4C12-8E70-3790438BBE36}" type="slidenum">
              <a:rPr lang="en-US" sz="1400" b="0" smtClean="0"/>
              <a:pPr/>
              <a:t>80</a:t>
            </a:fld>
            <a:endParaRPr lang="en-US" sz="1400" b="0" smtClean="0"/>
          </a:p>
        </p:txBody>
      </p:sp>
      <p:sp>
        <p:nvSpPr>
          <p:cNvPr id="11269" name="Text Box 2"/>
          <p:cNvSpPr txBox="1">
            <a:spLocks noChangeArrowheads="1"/>
          </p:cNvSpPr>
          <p:nvPr/>
        </p:nvSpPr>
        <p:spPr bwMode="auto">
          <a:xfrm>
            <a:off x="1676400" y="830263"/>
            <a:ext cx="3657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Example - Mean and Variance</a:t>
            </a:r>
          </a:p>
        </p:txBody>
      </p:sp>
      <p:sp>
        <p:nvSpPr>
          <p:cNvPr id="11270" name="Line 3"/>
          <p:cNvSpPr>
            <a:spLocks noChangeShapeType="1"/>
          </p:cNvSpPr>
          <p:nvPr/>
        </p:nvSpPr>
        <p:spPr bwMode="auto">
          <a:xfrm>
            <a:off x="1219200" y="14478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1271" name="Text Box 4"/>
          <p:cNvSpPr txBox="1">
            <a:spLocks noChangeArrowheads="1"/>
          </p:cNvSpPr>
          <p:nvPr/>
        </p:nvSpPr>
        <p:spPr bwMode="auto">
          <a:xfrm>
            <a:off x="1066800" y="1828800"/>
            <a:ext cx="4876800" cy="542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It turns out that the (marginal) outcomes of the multinomial distribution are binomial. We can immediately obtain the means for each outcome (i.e., the </a:t>
            </a:r>
            <a:r>
              <a:rPr lang="en-US" b="0" dirty="0" err="1"/>
              <a:t>j</a:t>
            </a:r>
            <a:r>
              <a:rPr lang="en-US" b="0" baseline="30000" dirty="0" err="1"/>
              <a:t>th</a:t>
            </a:r>
            <a:r>
              <a:rPr lang="en-US" b="0" dirty="0"/>
              <a:t> cell)</a:t>
            </a:r>
            <a:br>
              <a:rPr lang="en-US" b="0" dirty="0"/>
            </a:br>
            <a:r>
              <a:rPr lang="en-US" b="0" dirty="0"/>
              <a:t/>
            </a:r>
            <a:br>
              <a:rPr lang="en-US" b="0" dirty="0"/>
            </a:br>
            <a:r>
              <a:rPr lang="en-US" b="0" dirty="0"/>
              <a:t>MEAN:</a:t>
            </a:r>
          </a:p>
          <a:p>
            <a:pPr algn="l">
              <a:spcBef>
                <a:spcPct val="50000"/>
              </a:spcBef>
            </a:pPr>
            <a:endParaRPr lang="en-US" b="0" dirty="0"/>
          </a:p>
          <a:p>
            <a:pPr algn="l">
              <a:spcBef>
                <a:spcPct val="50000"/>
              </a:spcBef>
            </a:pPr>
            <a:endParaRPr lang="en-US" b="0" dirty="0"/>
          </a:p>
          <a:p>
            <a:pPr algn="l">
              <a:spcBef>
                <a:spcPct val="50000"/>
              </a:spcBef>
            </a:pPr>
            <a:r>
              <a:rPr lang="en-US" b="0" dirty="0"/>
              <a:t>VARIANCE:</a:t>
            </a:r>
          </a:p>
          <a:p>
            <a:pPr algn="l">
              <a:spcBef>
                <a:spcPct val="50000"/>
              </a:spcBef>
            </a:pPr>
            <a:endParaRPr lang="en-US" b="0" dirty="0"/>
          </a:p>
          <a:p>
            <a:pPr algn="l">
              <a:spcBef>
                <a:spcPct val="50000"/>
              </a:spcBef>
            </a:pPr>
            <a:endParaRPr lang="en-US" b="0" dirty="0"/>
          </a:p>
          <a:p>
            <a:pPr algn="l">
              <a:spcBef>
                <a:spcPct val="50000"/>
              </a:spcBef>
            </a:pPr>
            <a:endParaRPr lang="en-US" b="0" dirty="0"/>
          </a:p>
          <a:p>
            <a:pPr algn="l">
              <a:spcBef>
                <a:spcPct val="50000"/>
              </a:spcBef>
            </a:pPr>
            <a:r>
              <a:rPr lang="en-US" b="0" dirty="0">
                <a:solidFill>
                  <a:schemeClr val="accent3">
                    <a:lumMod val="75000"/>
                  </a:schemeClr>
                </a:solidFill>
              </a:rPr>
              <a:t/>
            </a:r>
            <a:br>
              <a:rPr lang="en-US" b="0" dirty="0">
                <a:solidFill>
                  <a:schemeClr val="accent3">
                    <a:lumMod val="75000"/>
                  </a:schemeClr>
                </a:solidFill>
              </a:rPr>
            </a:br>
            <a:r>
              <a:rPr lang="en-US" b="0" dirty="0">
                <a:solidFill>
                  <a:schemeClr val="accent3">
                    <a:lumMod val="75000"/>
                  </a:schemeClr>
                </a:solidFill>
              </a:rPr>
              <a:t>COVARIANCE:</a:t>
            </a:r>
          </a:p>
        </p:txBody>
      </p:sp>
      <p:graphicFrame>
        <p:nvGraphicFramePr>
          <p:cNvPr id="11272" name="Object 6"/>
          <p:cNvGraphicFramePr>
            <a:graphicFrameLocks noChangeAspect="1"/>
          </p:cNvGraphicFramePr>
          <p:nvPr/>
        </p:nvGraphicFramePr>
        <p:xfrm>
          <a:off x="1682750" y="5010150"/>
          <a:ext cx="3451225" cy="868363"/>
        </p:xfrm>
        <a:graphic>
          <a:graphicData uri="http://schemas.openxmlformats.org/presentationml/2006/ole">
            <mc:AlternateContent xmlns:mc="http://schemas.openxmlformats.org/markup-compatibility/2006">
              <mc:Choice xmlns:v="urn:schemas-microsoft-com:vml" Requires="v">
                <p:oleObj spid="_x0000_s11521" name="Equation" r:id="rId3" imgW="1752600" imgH="457200" progId="Equation.3">
                  <p:embed/>
                </p:oleObj>
              </mc:Choice>
              <mc:Fallback>
                <p:oleObj name="Equation" r:id="rId3" imgW="1752600" imgH="4572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2750" y="5010150"/>
                        <a:ext cx="3451225" cy="8683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11273" name="Object 7"/>
          <p:cNvGraphicFramePr>
            <a:graphicFrameLocks noChangeAspect="1"/>
          </p:cNvGraphicFramePr>
          <p:nvPr/>
        </p:nvGraphicFramePr>
        <p:xfrm>
          <a:off x="2114550" y="3086100"/>
          <a:ext cx="3281363" cy="868363"/>
        </p:xfrm>
        <a:graphic>
          <a:graphicData uri="http://schemas.openxmlformats.org/presentationml/2006/ole">
            <mc:AlternateContent xmlns:mc="http://schemas.openxmlformats.org/markup-compatibility/2006">
              <mc:Choice xmlns:v="urn:schemas-microsoft-com:vml" Requires="v">
                <p:oleObj spid="_x0000_s11522" name="Equation" r:id="rId5" imgW="1765300" imgH="457200" progId="Equation.3">
                  <p:embed/>
                </p:oleObj>
              </mc:Choice>
              <mc:Fallback>
                <p:oleObj name="Equation" r:id="rId5" imgW="1765300" imgH="4572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4550" y="3086100"/>
                        <a:ext cx="3281363" cy="868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rgbClr val="FF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1274" name="Object 8"/>
          <p:cNvGraphicFramePr>
            <a:graphicFrameLocks noChangeAspect="1"/>
          </p:cNvGraphicFramePr>
          <p:nvPr/>
        </p:nvGraphicFramePr>
        <p:xfrm>
          <a:off x="2857500" y="3784600"/>
          <a:ext cx="1644650" cy="822325"/>
        </p:xfrm>
        <a:graphic>
          <a:graphicData uri="http://schemas.openxmlformats.org/presentationml/2006/ole">
            <mc:AlternateContent xmlns:mc="http://schemas.openxmlformats.org/markup-compatibility/2006">
              <mc:Choice xmlns:v="urn:schemas-microsoft-com:vml" Requires="v">
                <p:oleObj spid="_x0000_s11523" name="Equation" r:id="rId7" imgW="863225" imgH="431613" progId="Equation.3">
                  <p:embed/>
                </p:oleObj>
              </mc:Choice>
              <mc:Fallback>
                <p:oleObj name="Equation" r:id="rId7" imgW="863225" imgH="431613"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500" y="3784600"/>
                        <a:ext cx="164465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rgbClr val="FF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1275" name="Object 9"/>
          <p:cNvGraphicFramePr>
            <a:graphicFrameLocks noChangeAspect="1"/>
          </p:cNvGraphicFramePr>
          <p:nvPr/>
        </p:nvGraphicFramePr>
        <p:xfrm>
          <a:off x="2403475" y="5721350"/>
          <a:ext cx="3509963" cy="822325"/>
        </p:xfrm>
        <a:graphic>
          <a:graphicData uri="http://schemas.openxmlformats.org/presentationml/2006/ole">
            <mc:AlternateContent xmlns:mc="http://schemas.openxmlformats.org/markup-compatibility/2006">
              <mc:Choice xmlns:v="urn:schemas-microsoft-com:vml" Requires="v">
                <p:oleObj spid="_x0000_s11524" name="Equation" r:id="rId9" imgW="1777229" imgH="431613" progId="Equation.3">
                  <p:embed/>
                </p:oleObj>
              </mc:Choice>
              <mc:Fallback>
                <p:oleObj name="Equation" r:id="rId9" imgW="1777229" imgH="431613"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3475" y="5721350"/>
                        <a:ext cx="3509963" cy="8223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11276" name="Object 10"/>
          <p:cNvGraphicFramePr>
            <a:graphicFrameLocks noChangeAspect="1"/>
          </p:cNvGraphicFramePr>
          <p:nvPr>
            <p:extLst>
              <p:ext uri="{D42A27DB-BD31-4B8C-83A1-F6EECF244321}">
                <p14:modId xmlns:p14="http://schemas.microsoft.com/office/powerpoint/2010/main" val="1754834169"/>
              </p:ext>
            </p:extLst>
          </p:nvPr>
        </p:nvGraphicFramePr>
        <p:xfrm>
          <a:off x="2044700" y="7335838"/>
          <a:ext cx="2651125" cy="458787"/>
        </p:xfrm>
        <a:graphic>
          <a:graphicData uri="http://schemas.openxmlformats.org/presentationml/2006/ole">
            <mc:AlternateContent xmlns:mc="http://schemas.openxmlformats.org/markup-compatibility/2006">
              <mc:Choice xmlns:v="urn:schemas-microsoft-com:vml" Requires="v">
                <p:oleObj spid="_x0000_s11525" name="Equation" r:id="rId11" imgW="1346200" imgH="241300" progId="Equation.3">
                  <p:embed/>
                </p:oleObj>
              </mc:Choice>
              <mc:Fallback>
                <p:oleObj name="Equation" r:id="rId11" imgW="1346200" imgH="241300" progId="Equation.3">
                  <p:embed/>
                  <p:pic>
                    <p:nvPicPr>
                      <p:cNvPr id="0" name="Object 10"/>
                      <p:cNvPicPr>
                        <a:picLocks noChangeAspect="1" noChangeArrowheads="1"/>
                      </p:cNvPicPr>
                      <p:nvPr/>
                    </p:nvPicPr>
                    <p:blipFill>
                      <a:blip r:embed="rId12">
                        <a:alphaModFix amt="38000"/>
                        <a:extLst>
                          <a:ext uri="{28A0092B-C50C-407E-A947-70E740481C1C}">
                            <a14:useLocalDpi xmlns:a14="http://schemas.microsoft.com/office/drawing/2010/main" val="0"/>
                          </a:ext>
                        </a:extLst>
                      </a:blip>
                      <a:srcRect/>
                      <a:stretch>
                        <a:fillRect/>
                      </a:stretch>
                    </p:blipFill>
                    <p:spPr bwMode="auto">
                      <a:xfrm>
                        <a:off x="2044700" y="7335838"/>
                        <a:ext cx="2651125" cy="4587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229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229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FF86E922-973F-428B-BEEB-E44164E10A3F}" type="slidenum">
              <a:rPr lang="en-US" sz="1400" b="0" smtClean="0"/>
              <a:pPr/>
              <a:t>81</a:t>
            </a:fld>
            <a:endParaRPr lang="en-US" sz="1400" b="0" smtClean="0"/>
          </a:p>
        </p:txBody>
      </p:sp>
      <p:sp>
        <p:nvSpPr>
          <p:cNvPr id="12293" name="Text Box 2"/>
          <p:cNvSpPr txBox="1">
            <a:spLocks noChangeArrowheads="1"/>
          </p:cNvSpPr>
          <p:nvPr/>
        </p:nvSpPr>
        <p:spPr bwMode="auto">
          <a:xfrm>
            <a:off x="1143000" y="609600"/>
            <a:ext cx="4318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Multinomial Distribution Summary</a:t>
            </a:r>
          </a:p>
        </p:txBody>
      </p:sp>
      <p:sp>
        <p:nvSpPr>
          <p:cNvPr id="12294" name="Line 3"/>
          <p:cNvSpPr>
            <a:spLocks noChangeShapeType="1"/>
          </p:cNvSpPr>
          <p:nvPr/>
        </p:nvSpPr>
        <p:spPr bwMode="auto">
          <a:xfrm>
            <a:off x="1143000" y="1219200"/>
            <a:ext cx="43434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nvGrpSpPr>
          <p:cNvPr id="12295" name="Group 2"/>
          <p:cNvGrpSpPr>
            <a:grpSpLocks/>
          </p:cNvGrpSpPr>
          <p:nvPr/>
        </p:nvGrpSpPr>
        <p:grpSpPr bwMode="auto">
          <a:xfrm>
            <a:off x="990600" y="2447925"/>
            <a:ext cx="4953000" cy="3063875"/>
            <a:chOff x="624" y="1008"/>
            <a:chExt cx="3120" cy="1930"/>
          </a:xfrm>
        </p:grpSpPr>
        <p:sp>
          <p:nvSpPr>
            <p:cNvPr id="12296" name="Text Box 4"/>
            <p:cNvSpPr txBox="1">
              <a:spLocks noChangeArrowheads="1"/>
            </p:cNvSpPr>
            <p:nvPr/>
          </p:nvSpPr>
          <p:spPr bwMode="auto">
            <a:xfrm>
              <a:off x="624" y="1008"/>
              <a:ext cx="2976"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165100" indent="-165100">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a:t>Multinomial</a:t>
              </a:r>
              <a:endParaRPr lang="en-US" b="0"/>
            </a:p>
          </p:txBody>
        </p:sp>
        <p:sp>
          <p:nvSpPr>
            <p:cNvPr id="12297" name="Rectangle 6"/>
            <p:cNvSpPr>
              <a:spLocks noChangeArrowheads="1"/>
            </p:cNvSpPr>
            <p:nvPr/>
          </p:nvSpPr>
          <p:spPr bwMode="auto">
            <a:xfrm>
              <a:off x="624" y="1344"/>
              <a:ext cx="3120" cy="15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457200" indent="-457200" algn="l">
                <a:spcBef>
                  <a:spcPct val="50000"/>
                </a:spcBef>
              </a:pPr>
              <a:r>
                <a:rPr lang="en-US" b="0"/>
                <a:t>1.	Discrete, bounded</a:t>
              </a:r>
            </a:p>
            <a:p>
              <a:pPr marL="457200" indent="-457200" algn="l">
                <a:spcBef>
                  <a:spcPct val="50000"/>
                </a:spcBef>
              </a:pPr>
              <a:r>
                <a:rPr lang="en-US" b="0"/>
                <a:t>2.	Parameters  -  </a:t>
              </a:r>
              <a:r>
                <a:rPr lang="en-US" b="0" i="1"/>
                <a:t>n</a:t>
              </a:r>
              <a:r>
                <a:rPr lang="en-US" b="0"/>
                <a:t>, </a:t>
              </a:r>
              <a:r>
                <a:rPr lang="en-US" b="0" i="1"/>
                <a:t>p</a:t>
              </a:r>
              <a:r>
                <a:rPr lang="en-US" b="0" baseline="-25000"/>
                <a:t>1</a:t>
              </a:r>
              <a:r>
                <a:rPr lang="en-US" b="0" i="1"/>
                <a:t>, p</a:t>
              </a:r>
              <a:r>
                <a:rPr lang="en-US" b="0" baseline="-25000"/>
                <a:t>2</a:t>
              </a:r>
              <a:r>
                <a:rPr lang="en-US" b="0" i="1"/>
                <a:t>,…,p</a:t>
              </a:r>
              <a:r>
                <a:rPr lang="en-US" b="0" baseline="-25000"/>
                <a:t>J</a:t>
              </a:r>
            </a:p>
            <a:p>
              <a:pPr marL="457200" indent="-457200" algn="l">
                <a:spcBef>
                  <a:spcPct val="50000"/>
                </a:spcBef>
                <a:buFontTx/>
                <a:buAutoNum type="arabicPeriod" startAt="3"/>
              </a:pPr>
              <a:r>
                <a:rPr lang="en-US" b="0"/>
                <a:t>Sum of </a:t>
              </a:r>
              <a:r>
                <a:rPr lang="en-US" b="0" i="1"/>
                <a:t>n</a:t>
              </a:r>
              <a:r>
                <a:rPr lang="en-US" b="0"/>
                <a:t> independent outcomes</a:t>
              </a:r>
            </a:p>
            <a:p>
              <a:pPr marL="457200" indent="-457200" algn="l">
                <a:spcBef>
                  <a:spcPct val="50000"/>
                </a:spcBef>
                <a:buFontTx/>
                <a:buAutoNum type="arabicPeriod" startAt="3"/>
              </a:pPr>
              <a:r>
                <a:rPr lang="en-US" b="0"/>
                <a:t>Extends binomial distribution</a:t>
              </a:r>
            </a:p>
            <a:p>
              <a:pPr marL="457200" indent="-457200" algn="l">
                <a:spcBef>
                  <a:spcPct val="50000"/>
                </a:spcBef>
              </a:pPr>
              <a:r>
                <a:rPr lang="en-US" b="0"/>
                <a:t>5.	Polytomous regression, contingency tables</a:t>
              </a: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07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07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7668A61-AACE-4A5E-A3D4-000FEE66EE68}" type="slidenum">
              <a:rPr lang="en-US" sz="1400" b="0" smtClean="0"/>
              <a:pPr/>
              <a:t>64</a:t>
            </a:fld>
            <a:endParaRPr lang="en-US" sz="1400" b="0" smtClean="0"/>
          </a:p>
        </p:txBody>
      </p:sp>
      <p:sp>
        <p:nvSpPr>
          <p:cNvPr id="3077" name="Text Box 2"/>
          <p:cNvSpPr txBox="1">
            <a:spLocks noChangeArrowheads="1"/>
          </p:cNvSpPr>
          <p:nvPr/>
        </p:nvSpPr>
        <p:spPr bwMode="auto">
          <a:xfrm>
            <a:off x="1190625" y="914400"/>
            <a:ext cx="4495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t>Population mean and variance</a:t>
            </a:r>
            <a:endParaRPr lang="en-US" dirty="0"/>
          </a:p>
        </p:txBody>
      </p:sp>
      <p:sp>
        <p:nvSpPr>
          <p:cNvPr id="3078"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079" name="Text Box 4"/>
          <p:cNvSpPr txBox="1">
            <a:spLocks noChangeArrowheads="1"/>
          </p:cNvSpPr>
          <p:nvPr/>
        </p:nvSpPr>
        <p:spPr bwMode="auto">
          <a:xfrm>
            <a:off x="643467" y="1905000"/>
            <a:ext cx="5700183" cy="58169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smtClean="0"/>
              <a:t>How can we think of the population mean of a random variable?</a:t>
            </a:r>
          </a:p>
          <a:p>
            <a:pPr algn="l">
              <a:spcBef>
                <a:spcPct val="50000"/>
              </a:spcBef>
            </a:pPr>
            <a:endParaRPr lang="en-US" b="0" dirty="0"/>
          </a:p>
          <a:p>
            <a:pPr algn="l">
              <a:spcBef>
                <a:spcPct val="50000"/>
              </a:spcBef>
            </a:pPr>
            <a:r>
              <a:rPr lang="en-US" b="0" dirty="0" smtClean="0"/>
              <a:t>The population mean is the </a:t>
            </a:r>
            <a:endParaRPr lang="en-US" b="0" dirty="0"/>
          </a:p>
          <a:p>
            <a:pPr>
              <a:spcBef>
                <a:spcPct val="50000"/>
              </a:spcBef>
            </a:pPr>
            <a:r>
              <a:rPr lang="en-US" sz="2800" dirty="0"/>
              <a:t>l</a:t>
            </a:r>
            <a:r>
              <a:rPr lang="en-US" sz="2800" dirty="0" smtClean="0"/>
              <a:t>ong run average</a:t>
            </a:r>
            <a:endParaRPr lang="en-US" sz="2800" b="0" dirty="0" smtClean="0"/>
          </a:p>
          <a:p>
            <a:pPr algn="l">
              <a:spcBef>
                <a:spcPct val="50000"/>
              </a:spcBef>
            </a:pPr>
            <a:r>
              <a:rPr lang="en-US" b="0" dirty="0"/>
              <a:t>v</a:t>
            </a:r>
            <a:r>
              <a:rPr lang="en-US" b="0" dirty="0" smtClean="0"/>
              <a:t>alue of a random variable. </a:t>
            </a:r>
          </a:p>
          <a:p>
            <a:pPr algn="l">
              <a:spcBef>
                <a:spcPct val="50000"/>
              </a:spcBef>
            </a:pPr>
            <a:endParaRPr lang="en-US" b="0" dirty="0"/>
          </a:p>
          <a:p>
            <a:pPr algn="l">
              <a:spcBef>
                <a:spcPct val="50000"/>
              </a:spcBef>
            </a:pPr>
            <a:r>
              <a:rPr lang="en-US" b="0" dirty="0" smtClean="0"/>
              <a:t>So if we played the lottery again, and again, and again, infinitely many times, the average amount we win in the long run is -$1.20.</a:t>
            </a:r>
          </a:p>
          <a:p>
            <a:pPr algn="l">
              <a:spcBef>
                <a:spcPct val="50000"/>
              </a:spcBef>
            </a:pPr>
            <a:endParaRPr lang="en-US" b="0" dirty="0" smtClean="0"/>
          </a:p>
          <a:p>
            <a:pPr algn="l">
              <a:spcBef>
                <a:spcPct val="50000"/>
              </a:spcBef>
            </a:pPr>
            <a:r>
              <a:rPr lang="en-US" b="0" dirty="0" smtClean="0"/>
              <a:t>In an experiment with binomially distributed outcomes and parameters n and p, the long-run average number of successes is n*p. </a:t>
            </a:r>
            <a:endParaRPr lang="en-US" b="0" dirty="0"/>
          </a:p>
        </p:txBody>
      </p:sp>
    </p:spTree>
    <p:extLst>
      <p:ext uri="{BB962C8B-B14F-4D97-AF65-F5344CB8AC3E}">
        <p14:creationId xmlns:p14="http://schemas.microsoft.com/office/powerpoint/2010/main" val="9681279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331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331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46D10188-722F-4897-BC8D-E12A74707772}" type="slidenum">
              <a:rPr lang="en-US" sz="1400" b="0" smtClean="0"/>
              <a:pPr/>
              <a:t>82</a:t>
            </a:fld>
            <a:endParaRPr lang="en-US" sz="1400" b="0" smtClean="0"/>
          </a:p>
        </p:txBody>
      </p:sp>
      <p:sp>
        <p:nvSpPr>
          <p:cNvPr id="13317" name="AutoShape 2"/>
          <p:cNvSpPr>
            <a:spLocks noChangeArrowheads="1"/>
          </p:cNvSpPr>
          <p:nvPr/>
        </p:nvSpPr>
        <p:spPr bwMode="auto">
          <a:xfrm>
            <a:off x="381000" y="304800"/>
            <a:ext cx="6096000" cy="7924800"/>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3318" name="Text Box 3"/>
          <p:cNvSpPr txBox="1">
            <a:spLocks noChangeArrowheads="1"/>
          </p:cNvSpPr>
          <p:nvPr/>
        </p:nvSpPr>
        <p:spPr bwMode="auto">
          <a:xfrm>
            <a:off x="1371600" y="3581400"/>
            <a:ext cx="4038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sz="2400"/>
              <a:t>Continuous Distributions</a:t>
            </a:r>
            <a:endParaRPr lang="en-US" sz="2400" b="0"/>
          </a:p>
        </p:txBody>
      </p:sp>
      <p:sp>
        <p:nvSpPr>
          <p:cNvPr id="13319" name="Line 4"/>
          <p:cNvSpPr>
            <a:spLocks noChangeShapeType="1"/>
          </p:cNvSpPr>
          <p:nvPr/>
        </p:nvSpPr>
        <p:spPr bwMode="auto">
          <a:xfrm>
            <a:off x="1295400" y="25908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3320" name="Line 5"/>
          <p:cNvSpPr>
            <a:spLocks noChangeShapeType="1"/>
          </p:cNvSpPr>
          <p:nvPr/>
        </p:nvSpPr>
        <p:spPr bwMode="auto">
          <a:xfrm>
            <a:off x="1295400" y="27432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3321" name="Line 6"/>
          <p:cNvSpPr>
            <a:spLocks noChangeShapeType="1"/>
          </p:cNvSpPr>
          <p:nvPr/>
        </p:nvSpPr>
        <p:spPr bwMode="auto">
          <a:xfrm>
            <a:off x="1295400" y="49530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3322" name="Line 7"/>
          <p:cNvSpPr>
            <a:spLocks noChangeShapeType="1"/>
          </p:cNvSpPr>
          <p:nvPr/>
        </p:nvSpPr>
        <p:spPr bwMode="auto">
          <a:xfrm>
            <a:off x="1295400" y="51054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4339"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4340"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E9C31E0C-22E4-46EA-9B05-27196A70ACB9}" type="slidenum">
              <a:rPr lang="en-US" sz="1400" b="0" smtClean="0"/>
              <a:pPr/>
              <a:t>83</a:t>
            </a:fld>
            <a:endParaRPr lang="en-US" sz="1400" b="0" smtClean="0"/>
          </a:p>
        </p:txBody>
      </p:sp>
      <p:sp>
        <p:nvSpPr>
          <p:cNvPr id="14341" name="AutoShape 2"/>
          <p:cNvSpPr>
            <a:spLocks noChangeArrowheads="1"/>
          </p:cNvSpPr>
          <p:nvPr/>
        </p:nvSpPr>
        <p:spPr bwMode="auto">
          <a:xfrm>
            <a:off x="381000" y="304800"/>
            <a:ext cx="6096000" cy="7924800"/>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4342" name="Text Box 3"/>
          <p:cNvSpPr txBox="1">
            <a:spLocks noChangeArrowheads="1"/>
          </p:cNvSpPr>
          <p:nvPr/>
        </p:nvSpPr>
        <p:spPr bwMode="auto">
          <a:xfrm>
            <a:off x="1600200" y="685800"/>
            <a:ext cx="3733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Continuous Distributions</a:t>
            </a:r>
            <a:endParaRPr lang="en-US" sz="2400"/>
          </a:p>
        </p:txBody>
      </p:sp>
      <p:sp>
        <p:nvSpPr>
          <p:cNvPr id="14343" name="Line 4"/>
          <p:cNvSpPr>
            <a:spLocks noChangeShapeType="1"/>
          </p:cNvSpPr>
          <p:nvPr/>
        </p:nvSpPr>
        <p:spPr bwMode="auto">
          <a:xfrm>
            <a:off x="1219200" y="1219200"/>
            <a:ext cx="4419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4344" name="Text Box 5"/>
          <p:cNvSpPr txBox="1">
            <a:spLocks noChangeArrowheads="1"/>
          </p:cNvSpPr>
          <p:nvPr/>
        </p:nvSpPr>
        <p:spPr bwMode="auto">
          <a:xfrm>
            <a:off x="1066800" y="1676400"/>
            <a:ext cx="4800600" cy="5121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For measurements like height and weight which can be measured with arbitrary precision, it does not make sense to talk about the probability of any single value. Instead we talk about the probability for an </a:t>
            </a:r>
            <a:r>
              <a:rPr lang="en-US"/>
              <a:t>interval</a:t>
            </a:r>
            <a:r>
              <a:rPr lang="en-US" b="0"/>
              <a:t>.</a:t>
            </a:r>
            <a:endParaRPr lang="en-US"/>
          </a:p>
          <a:p>
            <a:pPr>
              <a:spcBef>
                <a:spcPct val="50000"/>
              </a:spcBef>
            </a:pPr>
            <a:r>
              <a:rPr lang="en-US" b="0"/>
              <a:t>P[weight = 70.000kg] </a:t>
            </a:r>
            <a:r>
              <a:rPr lang="en-US" b="0">
                <a:sym typeface="Symbol" pitchFamily="18" charset="2"/>
              </a:rPr>
              <a:t> 0</a:t>
            </a:r>
          </a:p>
          <a:p>
            <a:pPr>
              <a:spcBef>
                <a:spcPct val="50000"/>
              </a:spcBef>
            </a:pPr>
            <a:r>
              <a:rPr lang="en-US" b="0">
                <a:sym typeface="Symbol" pitchFamily="18" charset="2"/>
              </a:rPr>
              <a:t>P[69.0kg </a:t>
            </a:r>
            <a:r>
              <a:rPr lang="en-US" b="0" u="sng">
                <a:sym typeface="Symbol" pitchFamily="18" charset="2"/>
              </a:rPr>
              <a:t>&lt;</a:t>
            </a:r>
            <a:r>
              <a:rPr lang="en-US" b="0">
                <a:sym typeface="Symbol" pitchFamily="18" charset="2"/>
              </a:rPr>
              <a:t> weight </a:t>
            </a:r>
            <a:r>
              <a:rPr lang="en-US" b="0" u="sng">
                <a:sym typeface="Symbol" pitchFamily="18" charset="2"/>
              </a:rPr>
              <a:t>&lt;</a:t>
            </a:r>
            <a:r>
              <a:rPr lang="en-US" b="0">
                <a:sym typeface="Symbol" pitchFamily="18" charset="2"/>
              </a:rPr>
              <a:t> 71.0kg] = 0.08</a:t>
            </a:r>
          </a:p>
          <a:p>
            <a:pPr algn="l">
              <a:spcBef>
                <a:spcPct val="50000"/>
              </a:spcBef>
            </a:pPr>
            <a:r>
              <a:rPr lang="en-US" b="0"/>
              <a:t>For discrete random variables we had a probability mass function to give us the probability of each possible value. For continuous random variables we use a </a:t>
            </a:r>
            <a:r>
              <a:rPr lang="en-US"/>
              <a:t>probability density function</a:t>
            </a:r>
            <a:r>
              <a:rPr lang="en-US" b="0"/>
              <a:t> to tell us about the probability of obtaining a value within some interval.</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5363"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5364"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024AD6A-3FFD-4722-8848-1D2150C1A435}" type="slidenum">
              <a:rPr lang="en-US" sz="1400" b="0" smtClean="0"/>
              <a:pPr/>
              <a:t>84</a:t>
            </a:fld>
            <a:endParaRPr lang="en-US" sz="1400" b="0" smtClean="0"/>
          </a:p>
        </p:txBody>
      </p:sp>
      <p:sp>
        <p:nvSpPr>
          <p:cNvPr id="15366" name="Text Box 3"/>
          <p:cNvSpPr txBox="1">
            <a:spLocks noChangeArrowheads="1"/>
          </p:cNvSpPr>
          <p:nvPr/>
        </p:nvSpPr>
        <p:spPr bwMode="auto">
          <a:xfrm>
            <a:off x="914400" y="7086597"/>
            <a:ext cx="4953000"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For any interval, the </a:t>
            </a:r>
            <a:r>
              <a:rPr lang="en-US" dirty="0"/>
              <a:t>area </a:t>
            </a:r>
            <a:r>
              <a:rPr lang="en-US" b="0" dirty="0"/>
              <a:t>under the curve represents the probability of obtaining a value in that interval.</a:t>
            </a:r>
          </a:p>
        </p:txBody>
      </p:sp>
      <p:pic>
        <p:nvPicPr>
          <p:cNvPr id="15367" name="Picture 4" descr="ar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811" y="5158380"/>
            <a:ext cx="4524375" cy="20076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3"/>
          <p:cNvSpPr txBox="1">
            <a:spLocks noChangeArrowheads="1"/>
          </p:cNvSpPr>
          <p:nvPr/>
        </p:nvSpPr>
        <p:spPr bwMode="auto">
          <a:xfrm>
            <a:off x="952500" y="821265"/>
            <a:ext cx="539115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With discrete probability distributions, we can determine the probability of a </a:t>
            </a:r>
            <a:r>
              <a:rPr lang="en-US" b="0"/>
              <a:t>single </a:t>
            </a:r>
            <a:r>
              <a:rPr lang="en-US" b="0" smtClean="0"/>
              <a:t>outcome, e.g.: </a:t>
            </a:r>
            <a:endParaRPr lang="en-US" b="0" dirty="0"/>
          </a:p>
        </p:txBody>
      </p:sp>
      <p:pic>
        <p:nvPicPr>
          <p:cNvPr id="2" name="Picture 1"/>
          <p:cNvPicPr>
            <a:picLocks noChangeAspect="1"/>
          </p:cNvPicPr>
          <p:nvPr/>
        </p:nvPicPr>
        <p:blipFill>
          <a:blip r:embed="rId3"/>
          <a:stretch>
            <a:fillRect/>
          </a:stretch>
        </p:blipFill>
        <p:spPr>
          <a:xfrm>
            <a:off x="1228725" y="1529151"/>
            <a:ext cx="4097676" cy="2801740"/>
          </a:xfrm>
          <a:prstGeom prst="rect">
            <a:avLst/>
          </a:prstGeom>
        </p:spPr>
      </p:pic>
      <p:sp>
        <p:nvSpPr>
          <p:cNvPr id="10" name="Text Box 3"/>
          <p:cNvSpPr txBox="1">
            <a:spLocks noChangeArrowheads="1"/>
          </p:cNvSpPr>
          <p:nvPr/>
        </p:nvSpPr>
        <p:spPr bwMode="auto">
          <a:xfrm>
            <a:off x="733424" y="4396436"/>
            <a:ext cx="5391150"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With continuous probability distributions, we can determine the probability across a range of </a:t>
            </a:r>
            <a:r>
              <a:rPr lang="en-US" b="0" dirty="0" smtClean="0"/>
              <a:t>outcomes</a:t>
            </a:r>
            <a:r>
              <a:rPr lang="en-US" b="0" dirty="0"/>
              <a:t>:</a:t>
            </a:r>
            <a:endParaRPr lang="en-US" b="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6387"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6388"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ACB85DCE-A3DF-4767-A535-69FD8B53D445}" type="slidenum">
              <a:rPr lang="en-US" sz="1400" b="0" smtClean="0"/>
              <a:pPr/>
              <a:t>85</a:t>
            </a:fld>
            <a:endParaRPr lang="en-US" sz="1400" b="0" smtClean="0"/>
          </a:p>
        </p:txBody>
      </p:sp>
      <p:sp>
        <p:nvSpPr>
          <p:cNvPr id="16389" name="Text Box 2"/>
          <p:cNvSpPr txBox="1">
            <a:spLocks noChangeArrowheads="1"/>
          </p:cNvSpPr>
          <p:nvPr/>
        </p:nvSpPr>
        <p:spPr bwMode="auto">
          <a:xfrm>
            <a:off x="1447800" y="685800"/>
            <a:ext cx="3657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Probability density function</a:t>
            </a:r>
          </a:p>
        </p:txBody>
      </p:sp>
      <p:sp>
        <p:nvSpPr>
          <p:cNvPr id="16390" name="Line 3"/>
          <p:cNvSpPr>
            <a:spLocks noChangeShapeType="1"/>
          </p:cNvSpPr>
          <p:nvPr/>
        </p:nvSpPr>
        <p:spPr bwMode="auto">
          <a:xfrm>
            <a:off x="1219200" y="1295400"/>
            <a:ext cx="4114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6391" name="Text Box 4"/>
          <p:cNvSpPr txBox="1">
            <a:spLocks noChangeArrowheads="1"/>
          </p:cNvSpPr>
          <p:nvPr/>
        </p:nvSpPr>
        <p:spPr bwMode="auto">
          <a:xfrm>
            <a:off x="1066800" y="1676400"/>
            <a:ext cx="4495800" cy="1920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227013" indent="-227013">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1. A function, typically denoted f(x), that gives probabilities based on the </a:t>
            </a:r>
            <a:r>
              <a:rPr lang="en-US"/>
              <a:t>area</a:t>
            </a:r>
            <a:r>
              <a:rPr lang="en-US" b="0"/>
              <a:t> under the curve.</a:t>
            </a:r>
          </a:p>
          <a:p>
            <a:pPr algn="l">
              <a:spcBef>
                <a:spcPct val="50000"/>
              </a:spcBef>
            </a:pPr>
            <a:r>
              <a:rPr lang="en-US" b="0"/>
              <a:t>2.	f(x) </a:t>
            </a:r>
            <a:r>
              <a:rPr lang="en-US" b="0" u="sng"/>
              <a:t>&gt;</a:t>
            </a:r>
            <a:r>
              <a:rPr lang="en-US" b="0"/>
              <a:t> 0</a:t>
            </a:r>
          </a:p>
          <a:p>
            <a:pPr algn="l">
              <a:spcBef>
                <a:spcPct val="50000"/>
              </a:spcBef>
            </a:pPr>
            <a:r>
              <a:rPr lang="en-US" b="0"/>
              <a:t>3.	Total area under the function f(x) is 1.0.</a:t>
            </a:r>
          </a:p>
        </p:txBody>
      </p:sp>
      <p:graphicFrame>
        <p:nvGraphicFramePr>
          <p:cNvPr id="16392" name="Object 5"/>
          <p:cNvGraphicFramePr>
            <a:graphicFrameLocks noChangeAspect="1"/>
          </p:cNvGraphicFramePr>
          <p:nvPr/>
        </p:nvGraphicFramePr>
        <p:xfrm>
          <a:off x="2590800" y="3657600"/>
          <a:ext cx="1447800" cy="315913"/>
        </p:xfrm>
        <a:graphic>
          <a:graphicData uri="http://schemas.openxmlformats.org/presentationml/2006/ole">
            <mc:AlternateContent xmlns:mc="http://schemas.openxmlformats.org/markup-compatibility/2006">
              <mc:Choice xmlns:v="urn:schemas-microsoft-com:vml" Requires="v">
                <p:oleObj spid="_x0000_s16448" name="Equation" r:id="rId3" imgW="1447172" imgH="317362" progId="Equation.3">
                  <p:embed/>
                </p:oleObj>
              </mc:Choice>
              <mc:Fallback>
                <p:oleObj name="Equation" r:id="rId3" imgW="1447172" imgH="317362"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3657600"/>
                        <a:ext cx="1447800" cy="315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16393" name="Text Box 6"/>
          <p:cNvSpPr txBox="1">
            <a:spLocks noChangeArrowheads="1"/>
          </p:cNvSpPr>
          <p:nvPr/>
        </p:nvSpPr>
        <p:spPr bwMode="auto">
          <a:xfrm>
            <a:off x="982663" y="4419600"/>
            <a:ext cx="46561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Cumulative distribution function</a:t>
            </a:r>
          </a:p>
        </p:txBody>
      </p:sp>
      <p:sp>
        <p:nvSpPr>
          <p:cNvPr id="16394" name="Line 7"/>
          <p:cNvSpPr>
            <a:spLocks noChangeShapeType="1"/>
          </p:cNvSpPr>
          <p:nvPr/>
        </p:nvSpPr>
        <p:spPr bwMode="auto">
          <a:xfrm>
            <a:off x="1147763" y="5029200"/>
            <a:ext cx="4262437" cy="158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6395" name="Text Box 8"/>
          <p:cNvSpPr txBox="1">
            <a:spLocks noChangeArrowheads="1"/>
          </p:cNvSpPr>
          <p:nvPr/>
        </p:nvSpPr>
        <p:spPr bwMode="auto">
          <a:xfrm>
            <a:off x="914400" y="5257800"/>
            <a:ext cx="4953000" cy="2225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The </a:t>
            </a:r>
            <a:r>
              <a:rPr lang="en-US" b="0" u="sng"/>
              <a:t>cumulative distribution function</a:t>
            </a:r>
            <a:r>
              <a:rPr lang="en-US" b="0"/>
              <a:t>, F(t), tells us the total probability less than some value t.</a:t>
            </a:r>
          </a:p>
          <a:p>
            <a:pPr>
              <a:spcBef>
                <a:spcPct val="50000"/>
              </a:spcBef>
            </a:pPr>
            <a:r>
              <a:rPr lang="en-US" b="0"/>
              <a:t>F(t) = P(X </a:t>
            </a:r>
            <a:r>
              <a:rPr lang="en-US" b="0" u="sng"/>
              <a:t>&lt;</a:t>
            </a:r>
            <a:r>
              <a:rPr lang="en-US" b="0"/>
              <a:t> t)</a:t>
            </a:r>
          </a:p>
          <a:p>
            <a:pPr algn="l">
              <a:spcBef>
                <a:spcPct val="50000"/>
              </a:spcBef>
            </a:pPr>
            <a:r>
              <a:rPr lang="en-US" b="0"/>
              <a:t>This is analogous to the cumulative relative frequency.</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741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741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2ACC4FAD-4C0D-47C3-B9E7-EE9E5312406D}" type="slidenum">
              <a:rPr lang="en-US" sz="1400" b="0" smtClean="0"/>
              <a:pPr/>
              <a:t>86</a:t>
            </a:fld>
            <a:endParaRPr lang="en-US" sz="1400" b="0" smtClean="0"/>
          </a:p>
        </p:txBody>
      </p:sp>
      <p:pic>
        <p:nvPicPr>
          <p:cNvPr id="17413" name="Picture 2" descr="cdf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09800"/>
            <a:ext cx="5334000" cy="3306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8" name="Group 27"/>
          <p:cNvGrpSpPr>
            <a:grpSpLocks/>
          </p:cNvGrpSpPr>
          <p:nvPr/>
        </p:nvGrpSpPr>
        <p:grpSpPr bwMode="auto">
          <a:xfrm>
            <a:off x="952500" y="3238500"/>
            <a:ext cx="2070100" cy="2895600"/>
            <a:chOff x="953249" y="3238500"/>
            <a:chExt cx="2069351" cy="2895849"/>
          </a:xfrm>
        </p:grpSpPr>
        <p:cxnSp>
          <p:nvCxnSpPr>
            <p:cNvPr id="17423" name="Straight Connector 2"/>
            <p:cNvCxnSpPr>
              <a:cxnSpLocks noChangeShapeType="1"/>
            </p:cNvCxnSpPr>
            <p:nvPr/>
          </p:nvCxnSpPr>
          <p:spPr bwMode="auto">
            <a:xfrm flipV="1">
              <a:off x="1663700" y="3238500"/>
              <a:ext cx="0" cy="135890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7424" name="Rectangle 5"/>
            <p:cNvSpPr>
              <a:spLocks noChangeArrowheads="1"/>
            </p:cNvSpPr>
            <p:nvPr/>
          </p:nvSpPr>
          <p:spPr bwMode="auto">
            <a:xfrm>
              <a:off x="953249" y="5488018"/>
              <a:ext cx="206935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b="0"/>
                <a:t>Prob[wgt &lt; 80]</a:t>
              </a:r>
              <a:endParaRPr lang="en-US" sz="1600" b="0"/>
            </a:p>
            <a:p>
              <a:r>
                <a:rPr lang="en-US" sz="1600" b="0" i="1"/>
                <a:t>Area under the curve</a:t>
              </a:r>
              <a:endParaRPr lang="en-US" i="1"/>
            </a:p>
          </p:txBody>
        </p:sp>
        <p:sp>
          <p:nvSpPr>
            <p:cNvPr id="17425" name="Oval 15"/>
            <p:cNvSpPr>
              <a:spLocks noChangeArrowheads="1"/>
            </p:cNvSpPr>
            <p:nvPr/>
          </p:nvSpPr>
          <p:spPr bwMode="auto">
            <a:xfrm>
              <a:off x="1524000" y="4622800"/>
              <a:ext cx="257175" cy="215900"/>
            </a:xfrm>
            <a:prstGeom prst="ellipse">
              <a:avLst/>
            </a:prstGeom>
            <a:noFill/>
            <a:ln w="19050" algn="ctr">
              <a:solidFill>
                <a:srgbClr val="FF0000"/>
              </a:solidFill>
              <a:round/>
              <a:headEnd/>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cxnSp>
          <p:nvCxnSpPr>
            <p:cNvPr id="17426" name="Straight Connector 47"/>
            <p:cNvCxnSpPr>
              <a:cxnSpLocks noChangeShapeType="1"/>
            </p:cNvCxnSpPr>
            <p:nvPr/>
          </p:nvCxnSpPr>
          <p:spPr bwMode="auto">
            <a:xfrm flipH="1">
              <a:off x="1363980" y="4076700"/>
              <a:ext cx="299720"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27" name="Straight Connector 51"/>
            <p:cNvCxnSpPr>
              <a:cxnSpLocks noChangeShapeType="1"/>
            </p:cNvCxnSpPr>
            <p:nvPr/>
          </p:nvCxnSpPr>
          <p:spPr bwMode="auto">
            <a:xfrm flipH="1">
              <a:off x="1363980" y="4165600"/>
              <a:ext cx="299720"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28" name="Straight Connector 52"/>
            <p:cNvCxnSpPr>
              <a:cxnSpLocks noChangeShapeType="1"/>
            </p:cNvCxnSpPr>
            <p:nvPr/>
          </p:nvCxnSpPr>
          <p:spPr bwMode="auto">
            <a:xfrm flipH="1">
              <a:off x="1363980" y="4241800"/>
              <a:ext cx="299720"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29" name="Straight Connector 53"/>
            <p:cNvCxnSpPr>
              <a:cxnSpLocks noChangeShapeType="1"/>
            </p:cNvCxnSpPr>
            <p:nvPr/>
          </p:nvCxnSpPr>
          <p:spPr bwMode="auto">
            <a:xfrm flipH="1">
              <a:off x="1300480" y="4330700"/>
              <a:ext cx="365760"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30" name="Straight Connector 54"/>
            <p:cNvCxnSpPr>
              <a:cxnSpLocks noChangeShapeType="1"/>
            </p:cNvCxnSpPr>
            <p:nvPr/>
          </p:nvCxnSpPr>
          <p:spPr bwMode="auto">
            <a:xfrm flipH="1">
              <a:off x="1206500" y="4419600"/>
              <a:ext cx="469900"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31" name="Straight Connector 55"/>
            <p:cNvCxnSpPr>
              <a:cxnSpLocks noChangeShapeType="1"/>
            </p:cNvCxnSpPr>
            <p:nvPr/>
          </p:nvCxnSpPr>
          <p:spPr bwMode="auto">
            <a:xfrm flipH="1">
              <a:off x="1193800" y="4508500"/>
              <a:ext cx="469900"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32" name="Straight Connector 56"/>
            <p:cNvCxnSpPr>
              <a:cxnSpLocks noChangeShapeType="1"/>
            </p:cNvCxnSpPr>
            <p:nvPr/>
          </p:nvCxnSpPr>
          <p:spPr bwMode="auto">
            <a:xfrm flipH="1">
              <a:off x="1541780" y="3632200"/>
              <a:ext cx="104775"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33" name="Straight Connector 57"/>
            <p:cNvCxnSpPr>
              <a:cxnSpLocks noChangeShapeType="1"/>
            </p:cNvCxnSpPr>
            <p:nvPr/>
          </p:nvCxnSpPr>
          <p:spPr bwMode="auto">
            <a:xfrm flipH="1">
              <a:off x="1414780" y="4000500"/>
              <a:ext cx="248920"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34" name="Straight Connector 56"/>
            <p:cNvCxnSpPr>
              <a:cxnSpLocks noChangeShapeType="1"/>
            </p:cNvCxnSpPr>
            <p:nvPr/>
          </p:nvCxnSpPr>
          <p:spPr bwMode="auto">
            <a:xfrm flipH="1">
              <a:off x="1567180" y="3543300"/>
              <a:ext cx="104775"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35" name="Straight Connector 57"/>
            <p:cNvCxnSpPr>
              <a:cxnSpLocks noChangeShapeType="1"/>
            </p:cNvCxnSpPr>
            <p:nvPr/>
          </p:nvCxnSpPr>
          <p:spPr bwMode="auto">
            <a:xfrm flipH="1">
              <a:off x="1452880" y="3911600"/>
              <a:ext cx="209550"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36" name="Straight Connector 57"/>
            <p:cNvCxnSpPr>
              <a:cxnSpLocks noChangeShapeType="1"/>
            </p:cNvCxnSpPr>
            <p:nvPr/>
          </p:nvCxnSpPr>
          <p:spPr bwMode="auto">
            <a:xfrm flipH="1">
              <a:off x="1452880" y="3810000"/>
              <a:ext cx="209550"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37" name="Straight Connector 57"/>
            <p:cNvCxnSpPr>
              <a:cxnSpLocks noChangeShapeType="1"/>
            </p:cNvCxnSpPr>
            <p:nvPr/>
          </p:nvCxnSpPr>
          <p:spPr bwMode="auto">
            <a:xfrm flipH="1">
              <a:off x="1478280" y="3708400"/>
              <a:ext cx="182880"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27" name="Group 26"/>
          <p:cNvGrpSpPr>
            <a:grpSpLocks/>
          </p:cNvGrpSpPr>
          <p:nvPr/>
        </p:nvGrpSpPr>
        <p:grpSpPr bwMode="auto">
          <a:xfrm>
            <a:off x="4379913" y="4038600"/>
            <a:ext cx="257175" cy="800100"/>
            <a:chOff x="4379912" y="4038600"/>
            <a:chExt cx="257175" cy="800100"/>
          </a:xfrm>
        </p:grpSpPr>
        <p:cxnSp>
          <p:nvCxnSpPr>
            <p:cNvPr id="17421" name="Straight Connector 32"/>
            <p:cNvCxnSpPr>
              <a:cxnSpLocks noChangeShapeType="1"/>
            </p:cNvCxnSpPr>
            <p:nvPr/>
          </p:nvCxnSpPr>
          <p:spPr bwMode="auto">
            <a:xfrm flipV="1">
              <a:off x="4508500" y="4038600"/>
              <a:ext cx="0" cy="59690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7422" name="Oval 15"/>
            <p:cNvSpPr>
              <a:spLocks noChangeArrowheads="1"/>
            </p:cNvSpPr>
            <p:nvPr/>
          </p:nvSpPr>
          <p:spPr bwMode="auto">
            <a:xfrm>
              <a:off x="4379912" y="4622800"/>
              <a:ext cx="257175" cy="215900"/>
            </a:xfrm>
            <a:prstGeom prst="ellipse">
              <a:avLst/>
            </a:prstGeom>
            <a:noFill/>
            <a:ln w="19050" algn="ctr">
              <a:solidFill>
                <a:srgbClr val="FF0000"/>
              </a:solidFill>
              <a:round/>
              <a:headEnd/>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44" name="Group 43"/>
          <p:cNvGrpSpPr>
            <a:grpSpLocks/>
          </p:cNvGrpSpPr>
          <p:nvPr/>
        </p:nvGrpSpPr>
        <p:grpSpPr bwMode="auto">
          <a:xfrm>
            <a:off x="3032125" y="3892550"/>
            <a:ext cx="2070100" cy="2024063"/>
            <a:chOff x="3032125" y="3892550"/>
            <a:chExt cx="2069351" cy="2024123"/>
          </a:xfrm>
        </p:grpSpPr>
        <p:sp>
          <p:nvSpPr>
            <p:cNvPr id="17417" name="Rectangle 35"/>
            <p:cNvSpPr>
              <a:spLocks noChangeArrowheads="1"/>
            </p:cNvSpPr>
            <p:nvPr/>
          </p:nvSpPr>
          <p:spPr bwMode="auto">
            <a:xfrm>
              <a:off x="3032125" y="5516563"/>
              <a:ext cx="206935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l"/>
              <a:r>
                <a:rPr lang="en-US" b="0"/>
                <a:t>=    0.40</a:t>
              </a:r>
              <a:endParaRPr lang="en-US" i="1"/>
            </a:p>
          </p:txBody>
        </p:sp>
        <p:grpSp>
          <p:nvGrpSpPr>
            <p:cNvPr id="17418" name="Group 42"/>
            <p:cNvGrpSpPr>
              <a:grpSpLocks/>
            </p:cNvGrpSpPr>
            <p:nvPr/>
          </p:nvGrpSpPr>
          <p:grpSpPr bwMode="auto">
            <a:xfrm>
              <a:off x="3375026" y="3892550"/>
              <a:ext cx="1133473" cy="273050"/>
              <a:chOff x="3375026" y="3892550"/>
              <a:chExt cx="1133473" cy="273050"/>
            </a:xfrm>
          </p:grpSpPr>
          <p:cxnSp>
            <p:nvCxnSpPr>
              <p:cNvPr id="17419" name="Straight Connector 40"/>
              <p:cNvCxnSpPr>
                <a:cxnSpLocks noChangeShapeType="1"/>
              </p:cNvCxnSpPr>
              <p:nvPr/>
            </p:nvCxnSpPr>
            <p:spPr bwMode="auto">
              <a:xfrm flipH="1">
                <a:off x="3632201" y="4025900"/>
                <a:ext cx="876298"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7420" name="Oval 15"/>
              <p:cNvSpPr>
                <a:spLocks noChangeArrowheads="1"/>
              </p:cNvSpPr>
              <p:nvPr/>
            </p:nvSpPr>
            <p:spPr bwMode="auto">
              <a:xfrm>
                <a:off x="3375026" y="3892550"/>
                <a:ext cx="257175" cy="273050"/>
              </a:xfrm>
              <a:prstGeom prst="ellipse">
                <a:avLst/>
              </a:prstGeom>
              <a:noFill/>
              <a:ln w="19050" algn="ctr">
                <a:solidFill>
                  <a:srgbClr val="FF0000"/>
                </a:solidFill>
                <a:round/>
                <a:headEnd/>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9459"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9460"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384B45D-4494-44A4-8F65-5A1667FCEA00}" type="slidenum">
              <a:rPr lang="en-US" sz="1400" b="0" smtClean="0"/>
              <a:pPr/>
              <a:t>87</a:t>
            </a:fld>
            <a:endParaRPr lang="en-US" sz="1400" b="0" smtClean="0"/>
          </a:p>
        </p:txBody>
      </p:sp>
      <p:sp>
        <p:nvSpPr>
          <p:cNvPr id="19461" name="Text Box 2"/>
          <p:cNvSpPr txBox="1">
            <a:spLocks noChangeArrowheads="1"/>
          </p:cNvSpPr>
          <p:nvPr/>
        </p:nvSpPr>
        <p:spPr bwMode="auto">
          <a:xfrm>
            <a:off x="1828800" y="677863"/>
            <a:ext cx="3200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Distribution</a:t>
            </a:r>
            <a:endParaRPr lang="en-US" b="0"/>
          </a:p>
        </p:txBody>
      </p:sp>
      <p:sp>
        <p:nvSpPr>
          <p:cNvPr id="19462" name="Line 3"/>
          <p:cNvSpPr>
            <a:spLocks noChangeShapeType="1"/>
          </p:cNvSpPr>
          <p:nvPr/>
        </p:nvSpPr>
        <p:spPr bwMode="auto">
          <a:xfrm>
            <a:off x="1066800" y="12954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9463" name="Text Box 4"/>
          <p:cNvSpPr txBox="1">
            <a:spLocks noChangeArrowheads="1"/>
          </p:cNvSpPr>
          <p:nvPr/>
        </p:nvSpPr>
        <p:spPr bwMode="auto">
          <a:xfrm>
            <a:off x="1066800" y="1676400"/>
            <a:ext cx="4648200" cy="44012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165100" indent="-165100">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buFontTx/>
              <a:buChar char="•"/>
            </a:pPr>
            <a:r>
              <a:rPr lang="en-US" b="0" dirty="0"/>
              <a:t>A </a:t>
            </a:r>
            <a:r>
              <a:rPr lang="en-US" b="0" strike="sngStrike" dirty="0"/>
              <a:t>common</a:t>
            </a:r>
            <a:r>
              <a:rPr lang="en-US" b="0" dirty="0"/>
              <a:t> probability model for continuous data</a:t>
            </a:r>
          </a:p>
          <a:p>
            <a:pPr algn="l">
              <a:spcBef>
                <a:spcPct val="50000"/>
              </a:spcBef>
              <a:buFontTx/>
              <a:buChar char="•"/>
            </a:pPr>
            <a:r>
              <a:rPr lang="en-US" b="0" dirty="0" smtClean="0"/>
              <a:t>Bell-shaped </a:t>
            </a:r>
            <a:r>
              <a:rPr lang="en-US" b="0" dirty="0"/>
              <a:t>curve</a:t>
            </a:r>
          </a:p>
          <a:p>
            <a:pPr algn="l">
              <a:spcBef>
                <a:spcPct val="50000"/>
              </a:spcBef>
              <a:buFont typeface="Symbol" pitchFamily="18" charset="2"/>
              <a:buChar char="Þ"/>
            </a:pPr>
            <a:r>
              <a:rPr lang="en-US" b="0" dirty="0"/>
              <a:t> takes values between -</a:t>
            </a:r>
            <a:r>
              <a:rPr lang="en-US" b="0" dirty="0">
                <a:sym typeface="Symbol" pitchFamily="18" charset="2"/>
              </a:rPr>
              <a:t> and + </a:t>
            </a:r>
          </a:p>
          <a:p>
            <a:pPr algn="l">
              <a:spcBef>
                <a:spcPct val="50000"/>
              </a:spcBef>
              <a:buFont typeface="Symbol" pitchFamily="18" charset="2"/>
              <a:buChar char="Þ"/>
            </a:pPr>
            <a:r>
              <a:rPr lang="en-US" b="0" dirty="0">
                <a:sym typeface="Symbol" pitchFamily="18" charset="2"/>
              </a:rPr>
              <a:t> symmetric about mean</a:t>
            </a:r>
          </a:p>
          <a:p>
            <a:pPr algn="l">
              <a:spcBef>
                <a:spcPct val="50000"/>
              </a:spcBef>
              <a:buFont typeface="Symbol" pitchFamily="18" charset="2"/>
              <a:buChar char="Þ"/>
            </a:pPr>
            <a:r>
              <a:rPr lang="en-US" b="0" dirty="0">
                <a:sym typeface="Symbol" pitchFamily="18" charset="2"/>
              </a:rPr>
              <a:t> mean=median=mode</a:t>
            </a:r>
          </a:p>
          <a:p>
            <a:pPr algn="l">
              <a:spcBef>
                <a:spcPct val="50000"/>
              </a:spcBef>
              <a:buFontTx/>
              <a:buChar char="•"/>
            </a:pPr>
            <a:r>
              <a:rPr lang="en-US" b="0" dirty="0">
                <a:sym typeface="Symbol" pitchFamily="18" charset="2"/>
              </a:rPr>
              <a:t>Examples (common but </a:t>
            </a:r>
            <a:r>
              <a:rPr lang="en-US" b="0" dirty="0" smtClean="0">
                <a:sym typeface="Symbol" pitchFamily="18" charset="2"/>
              </a:rPr>
              <a:t>questionable!)</a:t>
            </a:r>
            <a:endParaRPr lang="en-US" b="0" dirty="0">
              <a:sym typeface="Symbol" pitchFamily="18" charset="2"/>
            </a:endParaRPr>
          </a:p>
          <a:p>
            <a:pPr algn="l">
              <a:spcBef>
                <a:spcPct val="50000"/>
              </a:spcBef>
              <a:buFont typeface="Symbol" pitchFamily="18" charset="2"/>
              <a:buNone/>
            </a:pPr>
            <a:r>
              <a:rPr lang="en-US" b="0" dirty="0">
                <a:sym typeface="Symbol" pitchFamily="18" charset="2"/>
              </a:rPr>
              <a:t>	birthweights</a:t>
            </a:r>
          </a:p>
          <a:p>
            <a:pPr algn="l">
              <a:spcBef>
                <a:spcPct val="50000"/>
              </a:spcBef>
              <a:buFont typeface="Symbol" pitchFamily="18" charset="2"/>
              <a:buNone/>
            </a:pPr>
            <a:r>
              <a:rPr lang="en-US" b="0" dirty="0">
                <a:sym typeface="Symbol" pitchFamily="18" charset="2"/>
              </a:rPr>
              <a:t>	blood pressure</a:t>
            </a:r>
          </a:p>
          <a:p>
            <a:pPr algn="l">
              <a:spcBef>
                <a:spcPct val="50000"/>
              </a:spcBef>
              <a:buFont typeface="Symbol" pitchFamily="18" charset="2"/>
              <a:buNone/>
            </a:pPr>
            <a:r>
              <a:rPr lang="en-US" b="0" dirty="0">
                <a:sym typeface="Symbol" pitchFamily="18" charset="2"/>
              </a:rPr>
              <a:t>	CD4 cell counts (perhaps transformed)</a:t>
            </a:r>
          </a:p>
        </p:txBody>
      </p:sp>
      <p:sp>
        <p:nvSpPr>
          <p:cNvPr id="2" name="TextBox 1"/>
          <p:cNvSpPr txBox="1"/>
          <p:nvPr/>
        </p:nvSpPr>
        <p:spPr>
          <a:xfrm>
            <a:off x="1352231" y="6496516"/>
            <a:ext cx="4411977" cy="1323439"/>
          </a:xfrm>
          <a:prstGeom prst="rect">
            <a:avLst/>
          </a:prstGeom>
          <a:noFill/>
        </p:spPr>
        <p:txBody>
          <a:bodyPr wrap="none" rtlCol="0">
            <a:spAutoFit/>
          </a:bodyPr>
          <a:lstStyle/>
          <a:p>
            <a:r>
              <a:rPr lang="en-US" dirty="0">
                <a:solidFill>
                  <a:srgbClr val="7030A0"/>
                </a:solidFill>
              </a:rPr>
              <a:t>The normal distribution is more </a:t>
            </a:r>
            <a:r>
              <a:rPr lang="en-US" dirty="0" smtClean="0">
                <a:solidFill>
                  <a:srgbClr val="7030A0"/>
                </a:solidFill>
              </a:rPr>
              <a:t>useful</a:t>
            </a:r>
          </a:p>
          <a:p>
            <a:r>
              <a:rPr lang="en-US" dirty="0" smtClean="0">
                <a:solidFill>
                  <a:srgbClr val="7030A0"/>
                </a:solidFill>
              </a:rPr>
              <a:t>as </a:t>
            </a:r>
            <a:r>
              <a:rPr lang="en-US" dirty="0">
                <a:solidFill>
                  <a:srgbClr val="7030A0"/>
                </a:solidFill>
              </a:rPr>
              <a:t>a derived </a:t>
            </a:r>
            <a:r>
              <a:rPr lang="en-US" dirty="0" smtClean="0">
                <a:solidFill>
                  <a:srgbClr val="7030A0"/>
                </a:solidFill>
              </a:rPr>
              <a:t>distribution, </a:t>
            </a:r>
          </a:p>
          <a:p>
            <a:r>
              <a:rPr lang="en-US" dirty="0">
                <a:solidFill>
                  <a:srgbClr val="7030A0"/>
                </a:solidFill>
              </a:rPr>
              <a:t>as we will see when we talk about the </a:t>
            </a:r>
            <a:endParaRPr lang="en-US" dirty="0" smtClean="0">
              <a:solidFill>
                <a:srgbClr val="7030A0"/>
              </a:solidFill>
            </a:endParaRPr>
          </a:p>
          <a:p>
            <a:r>
              <a:rPr lang="en-US" dirty="0" smtClean="0">
                <a:solidFill>
                  <a:srgbClr val="7030A0"/>
                </a:solidFill>
              </a:rPr>
              <a:t>central </a:t>
            </a:r>
            <a:r>
              <a:rPr lang="en-US" dirty="0">
                <a:solidFill>
                  <a:srgbClr val="7030A0"/>
                </a:solidFill>
              </a:rPr>
              <a:t>limit </a:t>
            </a:r>
            <a:r>
              <a:rPr lang="en-US" dirty="0" smtClean="0">
                <a:solidFill>
                  <a:srgbClr val="7030A0"/>
                </a:solidFill>
              </a:rPr>
              <a:t>theorem</a:t>
            </a:r>
            <a:r>
              <a:rPr lang="mr-IN" dirty="0" smtClean="0">
                <a:solidFill>
                  <a:srgbClr val="7030A0"/>
                </a:solidFill>
              </a:rPr>
              <a:t>…</a:t>
            </a:r>
            <a:endParaRPr lang="en-US" dirty="0">
              <a:solidFill>
                <a:srgbClr val="7030A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0483"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0484"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A23CCDEF-583E-4FAA-AE1B-E154E2636BB7}" type="slidenum">
              <a:rPr lang="en-US" sz="1400" b="0" smtClean="0"/>
              <a:pPr/>
              <a:t>88</a:t>
            </a:fld>
            <a:endParaRPr lang="en-US" sz="1400" b="0" smtClean="0"/>
          </a:p>
        </p:txBody>
      </p:sp>
      <p:sp>
        <p:nvSpPr>
          <p:cNvPr id="20485" name="Text Box 2"/>
          <p:cNvSpPr txBox="1">
            <a:spLocks noChangeArrowheads="1"/>
          </p:cNvSpPr>
          <p:nvPr/>
        </p:nvSpPr>
        <p:spPr bwMode="auto">
          <a:xfrm>
            <a:off x="1828800" y="677863"/>
            <a:ext cx="3200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Distribution</a:t>
            </a:r>
            <a:endParaRPr lang="en-US" b="0"/>
          </a:p>
        </p:txBody>
      </p:sp>
      <p:sp>
        <p:nvSpPr>
          <p:cNvPr id="20486" name="Line 3"/>
          <p:cNvSpPr>
            <a:spLocks noChangeShapeType="1"/>
          </p:cNvSpPr>
          <p:nvPr/>
        </p:nvSpPr>
        <p:spPr bwMode="auto">
          <a:xfrm>
            <a:off x="1066800" y="12954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487" name="Text Box 4"/>
          <p:cNvSpPr txBox="1">
            <a:spLocks noChangeArrowheads="1"/>
          </p:cNvSpPr>
          <p:nvPr/>
        </p:nvSpPr>
        <p:spPr bwMode="auto">
          <a:xfrm>
            <a:off x="990600" y="1447800"/>
            <a:ext cx="5105400" cy="6340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Specifying the mean and variance of a normal distribution completely determines the probability distribution function and, therefore, all probabilities.</a:t>
            </a:r>
          </a:p>
          <a:p>
            <a:pPr algn="l">
              <a:spcBef>
                <a:spcPct val="50000"/>
              </a:spcBef>
            </a:pPr>
            <a:r>
              <a:rPr lang="en-US" b="0"/>
              <a:t>The </a:t>
            </a:r>
            <a:r>
              <a:rPr lang="en-US"/>
              <a:t>normal probability density function</a:t>
            </a:r>
            <a:r>
              <a:rPr lang="en-US" b="0"/>
              <a:t> is:</a:t>
            </a:r>
          </a:p>
          <a:p>
            <a:pPr algn="l">
              <a:spcBef>
                <a:spcPct val="50000"/>
              </a:spcBef>
            </a:pPr>
            <a:endParaRPr lang="en-US" b="0"/>
          </a:p>
          <a:p>
            <a:pPr algn="l">
              <a:spcBef>
                <a:spcPct val="50000"/>
              </a:spcBef>
            </a:pPr>
            <a:endParaRPr lang="en-US" b="0"/>
          </a:p>
          <a:p>
            <a:pPr algn="l">
              <a:spcBef>
                <a:spcPct val="50000"/>
              </a:spcBef>
            </a:pPr>
            <a:r>
              <a:rPr lang="en-US" b="0"/>
              <a:t>where</a:t>
            </a:r>
          </a:p>
          <a:p>
            <a:pPr algn="l">
              <a:spcBef>
                <a:spcPct val="50000"/>
              </a:spcBef>
            </a:pPr>
            <a:r>
              <a:rPr lang="en-US" b="0"/>
              <a:t>		</a:t>
            </a:r>
            <a:r>
              <a:rPr lang="en-US" b="0">
                <a:sym typeface="Symbol" pitchFamily="18" charset="2"/>
              </a:rPr>
              <a:t>  3.14 (a constant)</a:t>
            </a:r>
          </a:p>
          <a:p>
            <a:pPr algn="l">
              <a:spcBef>
                <a:spcPct val="50000"/>
              </a:spcBef>
            </a:pPr>
            <a:r>
              <a:rPr lang="en-US" b="0">
                <a:sym typeface="Symbol" pitchFamily="18" charset="2"/>
              </a:rPr>
              <a:t>Notice that the normal distribution has two </a:t>
            </a:r>
            <a:r>
              <a:rPr lang="en-US" b="0" u="sng">
                <a:sym typeface="Symbol" pitchFamily="18" charset="2"/>
              </a:rPr>
              <a:t>parameters</a:t>
            </a:r>
            <a:r>
              <a:rPr lang="en-US" b="0">
                <a:sym typeface="Symbol" pitchFamily="18" charset="2"/>
              </a:rPr>
              <a:t>:</a:t>
            </a:r>
          </a:p>
          <a:p>
            <a:pPr algn="l">
              <a:spcBef>
                <a:spcPct val="50000"/>
              </a:spcBef>
            </a:pPr>
            <a:r>
              <a:rPr lang="en-US" b="0">
                <a:sym typeface="Symbol" pitchFamily="18" charset="2"/>
              </a:rPr>
              <a:t>	 = the mean of X</a:t>
            </a:r>
          </a:p>
          <a:p>
            <a:pPr algn="l">
              <a:spcBef>
                <a:spcPct val="50000"/>
              </a:spcBef>
            </a:pPr>
            <a:r>
              <a:rPr lang="en-US" b="0">
                <a:sym typeface="Symbol" pitchFamily="18" charset="2"/>
              </a:rPr>
              <a:t>	 = the standard deviation of X</a:t>
            </a:r>
          </a:p>
          <a:p>
            <a:pPr algn="l">
              <a:spcBef>
                <a:spcPct val="50000"/>
              </a:spcBef>
            </a:pPr>
            <a:r>
              <a:rPr lang="en-US" b="0">
                <a:sym typeface="Symbol" pitchFamily="18" charset="2"/>
              </a:rPr>
              <a:t>We write X~N( , </a:t>
            </a:r>
            <a:r>
              <a:rPr lang="en-US" b="0" baseline="30000">
                <a:sym typeface="Symbol" pitchFamily="18" charset="2"/>
              </a:rPr>
              <a:t>2</a:t>
            </a:r>
            <a:r>
              <a:rPr lang="en-US" b="0">
                <a:sym typeface="Symbol" pitchFamily="18" charset="2"/>
              </a:rPr>
              <a:t>).  The </a:t>
            </a:r>
            <a:r>
              <a:rPr lang="en-US">
                <a:sym typeface="Symbol" pitchFamily="18" charset="2"/>
              </a:rPr>
              <a:t>standard normal </a:t>
            </a:r>
            <a:r>
              <a:rPr lang="en-US" b="0">
                <a:sym typeface="Symbol" pitchFamily="18" charset="2"/>
              </a:rPr>
              <a:t>distribution is a special case where  = 0 and  = 1.</a:t>
            </a:r>
          </a:p>
        </p:txBody>
      </p:sp>
      <p:graphicFrame>
        <p:nvGraphicFramePr>
          <p:cNvPr id="20488" name="Object 5"/>
          <p:cNvGraphicFramePr>
            <a:graphicFrameLocks noChangeAspect="1"/>
          </p:cNvGraphicFramePr>
          <p:nvPr/>
        </p:nvGraphicFramePr>
        <p:xfrm>
          <a:off x="1752600" y="3429000"/>
          <a:ext cx="3352800" cy="736600"/>
        </p:xfrm>
        <a:graphic>
          <a:graphicData uri="http://schemas.openxmlformats.org/presentationml/2006/ole">
            <mc:AlternateContent xmlns:mc="http://schemas.openxmlformats.org/markup-compatibility/2006">
              <mc:Choice xmlns:v="urn:schemas-microsoft-com:vml" Requires="v">
                <p:oleObj spid="_x0000_s20541" name="Equation" r:id="rId3" imgW="3352800" imgH="736600" progId="Equation.3">
                  <p:embed/>
                </p:oleObj>
              </mc:Choice>
              <mc:Fallback>
                <p:oleObj name="Equation" r:id="rId3" imgW="3352800" imgH="736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3429000"/>
                        <a:ext cx="3352800" cy="736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1507"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1508"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5F033DA6-063D-4410-A488-7DB85094BF04}" type="slidenum">
              <a:rPr lang="en-US" sz="1400" b="0" smtClean="0"/>
              <a:pPr/>
              <a:t>89</a:t>
            </a:fld>
            <a:endParaRPr lang="en-US" sz="1400" b="0" smtClean="0"/>
          </a:p>
        </p:txBody>
      </p:sp>
      <p:pic>
        <p:nvPicPr>
          <p:cNvPr id="21509" name="Picture 2" descr="norm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38200"/>
            <a:ext cx="5219700" cy="701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253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253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C037529A-F04E-4A41-8EF3-4E3CF86991FE}" type="slidenum">
              <a:rPr lang="en-US" sz="1400" b="0" smtClean="0"/>
              <a:pPr/>
              <a:t>90</a:t>
            </a:fld>
            <a:endParaRPr lang="en-US" sz="1400" b="0" smtClean="0"/>
          </a:p>
        </p:txBody>
      </p:sp>
      <p:pic>
        <p:nvPicPr>
          <p:cNvPr id="22533" name="Picture 2" descr="ar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81200"/>
            <a:ext cx="5943600" cy="3344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355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355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2B3AB0A6-F705-45E3-93B6-29D204904966}" type="slidenum">
              <a:rPr lang="en-US" sz="1400" b="0" smtClean="0"/>
              <a:pPr/>
              <a:t>91</a:t>
            </a:fld>
            <a:endParaRPr lang="en-US" sz="1400" b="0" smtClean="0"/>
          </a:p>
        </p:txBody>
      </p:sp>
      <p:sp>
        <p:nvSpPr>
          <p:cNvPr id="23557" name="Text Box 2"/>
          <p:cNvSpPr txBox="1">
            <a:spLocks noChangeArrowheads="1"/>
          </p:cNvSpPr>
          <p:nvPr/>
        </p:nvSpPr>
        <p:spPr bwMode="auto">
          <a:xfrm>
            <a:off x="1524000" y="609600"/>
            <a:ext cx="37338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Distribution - Calculating Probabilities</a:t>
            </a:r>
          </a:p>
        </p:txBody>
      </p:sp>
      <p:sp>
        <p:nvSpPr>
          <p:cNvPr id="23558" name="Line 3"/>
          <p:cNvSpPr>
            <a:spLocks noChangeShapeType="1"/>
          </p:cNvSpPr>
          <p:nvPr/>
        </p:nvSpPr>
        <p:spPr bwMode="auto">
          <a:xfrm>
            <a:off x="1143000" y="1524000"/>
            <a:ext cx="4495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3559" name="Text Box 4"/>
          <p:cNvSpPr txBox="1">
            <a:spLocks noChangeArrowheads="1"/>
          </p:cNvSpPr>
          <p:nvPr/>
        </p:nvSpPr>
        <p:spPr bwMode="auto">
          <a:xfrm>
            <a:off x="914400" y="1905000"/>
            <a:ext cx="5105400" cy="481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Example: Rosner 5.20</a:t>
            </a:r>
          </a:p>
          <a:p>
            <a:pPr algn="l">
              <a:spcBef>
                <a:spcPct val="50000"/>
              </a:spcBef>
            </a:pPr>
            <a:r>
              <a:rPr lang="en-US" b="0"/>
              <a:t>Serum cholesterol is approximately normally distributed with mean 219 mg/mL and standard deviation 50 mg/mL. If the clinically desirable range is &lt; 200 mg/mL, then what proportion of the population falls in this range?</a:t>
            </a:r>
          </a:p>
          <a:p>
            <a:pPr algn="l">
              <a:spcBef>
                <a:spcPct val="50000"/>
              </a:spcBef>
            </a:pPr>
            <a:endParaRPr lang="en-US" b="0"/>
          </a:p>
          <a:p>
            <a:pPr algn="l">
              <a:spcBef>
                <a:spcPct val="50000"/>
              </a:spcBef>
            </a:pPr>
            <a:r>
              <a:rPr lang="en-US" b="0"/>
              <a:t>X = serum cholesterol in an individual.</a:t>
            </a:r>
          </a:p>
          <a:p>
            <a:pPr algn="l">
              <a:spcBef>
                <a:spcPct val="50000"/>
              </a:spcBef>
            </a:pPr>
            <a:r>
              <a:rPr lang="en-US" b="0">
                <a:sym typeface="Symbol" pitchFamily="18" charset="2"/>
              </a:rPr>
              <a:t> = </a:t>
            </a:r>
          </a:p>
          <a:p>
            <a:pPr algn="l">
              <a:spcBef>
                <a:spcPct val="50000"/>
              </a:spcBef>
            </a:pPr>
            <a:r>
              <a:rPr lang="en-US" b="0">
                <a:sym typeface="Symbol" pitchFamily="18" charset="2"/>
              </a:rPr>
              <a:t> = </a:t>
            </a:r>
          </a:p>
          <a:p>
            <a:pPr algn="l">
              <a:spcBef>
                <a:spcPct val="50000"/>
              </a:spcBef>
            </a:pPr>
            <a:endParaRPr lang="en-US" b="0">
              <a:sym typeface="Symbol" pitchFamily="18" charset="2"/>
            </a:endParaRPr>
          </a:p>
          <a:p>
            <a:pPr algn="l">
              <a:spcBef>
                <a:spcPct val="50000"/>
              </a:spcBef>
            </a:pPr>
            <a:endParaRPr lang="en-US" b="0"/>
          </a:p>
        </p:txBody>
      </p:sp>
      <p:graphicFrame>
        <p:nvGraphicFramePr>
          <p:cNvPr id="23560" name="Object 5"/>
          <p:cNvGraphicFramePr>
            <a:graphicFrameLocks noChangeAspect="1"/>
          </p:cNvGraphicFramePr>
          <p:nvPr/>
        </p:nvGraphicFramePr>
        <p:xfrm>
          <a:off x="1092200" y="6019800"/>
          <a:ext cx="4749800" cy="736600"/>
        </p:xfrm>
        <a:graphic>
          <a:graphicData uri="http://schemas.openxmlformats.org/presentationml/2006/ole">
            <mc:AlternateContent xmlns:mc="http://schemas.openxmlformats.org/markup-compatibility/2006">
              <mc:Choice xmlns:v="urn:schemas-microsoft-com:vml" Requires="v">
                <p:oleObj spid="_x0000_s23615" name="Equation" r:id="rId3" imgW="4749800" imgH="736600" progId="Equation.3">
                  <p:embed/>
                </p:oleObj>
              </mc:Choice>
              <mc:Fallback>
                <p:oleObj name="Equation" r:id="rId3" imgW="4749800" imgH="736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200" y="6019800"/>
                        <a:ext cx="4749800" cy="736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23561" name="Text Box 6"/>
          <p:cNvSpPr txBox="1">
            <a:spLocks noChangeArrowheads="1"/>
          </p:cNvSpPr>
          <p:nvPr/>
        </p:nvSpPr>
        <p:spPr bwMode="auto">
          <a:xfrm>
            <a:off x="1371600" y="7315200"/>
            <a:ext cx="4114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negative values for cholesterol - huh?</a:t>
            </a:r>
          </a:p>
        </p:txBody>
      </p:sp>
      <p:sp>
        <p:nvSpPr>
          <p:cNvPr id="23562" name="Line 7"/>
          <p:cNvSpPr>
            <a:spLocks noChangeShapeType="1"/>
          </p:cNvSpPr>
          <p:nvPr/>
        </p:nvSpPr>
        <p:spPr bwMode="auto">
          <a:xfrm flipV="1">
            <a:off x="1752600" y="6705600"/>
            <a:ext cx="6858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07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07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7668A61-AACE-4A5E-A3D4-000FEE66EE68}" type="slidenum">
              <a:rPr lang="en-US" sz="1400" b="0" smtClean="0"/>
              <a:pPr/>
              <a:t>65</a:t>
            </a:fld>
            <a:endParaRPr lang="en-US" sz="1400" b="0" smtClean="0"/>
          </a:p>
        </p:txBody>
      </p:sp>
      <p:sp>
        <p:nvSpPr>
          <p:cNvPr id="3077" name="Text Box 2"/>
          <p:cNvSpPr txBox="1">
            <a:spLocks noChangeArrowheads="1"/>
          </p:cNvSpPr>
          <p:nvPr/>
        </p:nvSpPr>
        <p:spPr bwMode="auto">
          <a:xfrm>
            <a:off x="1190625" y="914400"/>
            <a:ext cx="4495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t>Population mean and variance</a:t>
            </a:r>
            <a:endParaRPr lang="en-US" dirty="0"/>
          </a:p>
        </p:txBody>
      </p:sp>
      <p:sp>
        <p:nvSpPr>
          <p:cNvPr id="3078"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079" name="Text Box 4"/>
          <p:cNvSpPr txBox="1">
            <a:spLocks noChangeArrowheads="1"/>
          </p:cNvSpPr>
          <p:nvPr/>
        </p:nvSpPr>
        <p:spPr bwMode="auto">
          <a:xfrm>
            <a:off x="643467" y="1905000"/>
            <a:ext cx="5700183" cy="32008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smtClean="0"/>
              <a:t>How can we think of the population variance of a random variable?</a:t>
            </a:r>
          </a:p>
          <a:p>
            <a:pPr algn="l">
              <a:spcBef>
                <a:spcPct val="50000"/>
              </a:spcBef>
            </a:pPr>
            <a:endParaRPr lang="en-US" b="0" dirty="0"/>
          </a:p>
          <a:p>
            <a:pPr algn="l">
              <a:spcBef>
                <a:spcPct val="50000"/>
              </a:spcBef>
            </a:pPr>
            <a:r>
              <a:rPr lang="en-US" b="0" dirty="0" smtClean="0"/>
              <a:t>The </a:t>
            </a:r>
            <a:r>
              <a:rPr lang="en-US" b="0" dirty="0"/>
              <a:t>population variance is </a:t>
            </a:r>
            <a:r>
              <a:rPr lang="en-US" b="0" dirty="0" smtClean="0"/>
              <a:t>the </a:t>
            </a:r>
            <a:endParaRPr lang="en-US" b="0" dirty="0"/>
          </a:p>
          <a:p>
            <a:pPr>
              <a:spcBef>
                <a:spcPct val="50000"/>
              </a:spcBef>
            </a:pPr>
            <a:r>
              <a:rPr lang="en-US" sz="2800" dirty="0"/>
              <a:t>l</a:t>
            </a:r>
            <a:r>
              <a:rPr lang="en-US" sz="2800" dirty="0" smtClean="0"/>
              <a:t>ong run variance</a:t>
            </a:r>
            <a:endParaRPr lang="en-US" sz="2800" b="0" dirty="0" smtClean="0"/>
          </a:p>
          <a:p>
            <a:pPr algn="l">
              <a:spcBef>
                <a:spcPct val="50000"/>
              </a:spcBef>
            </a:pPr>
            <a:r>
              <a:rPr lang="en-US" b="0" dirty="0"/>
              <a:t>v</a:t>
            </a:r>
            <a:r>
              <a:rPr lang="en-US" b="0" dirty="0" smtClean="0"/>
              <a:t>alue of a random variable. </a:t>
            </a:r>
          </a:p>
          <a:p>
            <a:pPr algn="l">
              <a:spcBef>
                <a:spcPct val="50000"/>
              </a:spcBef>
            </a:pPr>
            <a:endParaRPr lang="en-US" b="0" dirty="0"/>
          </a:p>
        </p:txBody>
      </p:sp>
    </p:spTree>
    <p:extLst>
      <p:ext uri="{BB962C8B-B14F-4D97-AF65-F5344CB8AC3E}">
        <p14:creationId xmlns:p14="http://schemas.microsoft.com/office/powerpoint/2010/main" val="6048790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4579"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4580"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EBCE7059-F057-46BA-9E74-65EE7A8AABA3}" type="slidenum">
              <a:rPr lang="en-US" sz="1400" b="0" smtClean="0"/>
              <a:pPr/>
              <a:t>92</a:t>
            </a:fld>
            <a:endParaRPr lang="en-US" sz="1400" b="0" smtClean="0"/>
          </a:p>
        </p:txBody>
      </p:sp>
      <p:sp>
        <p:nvSpPr>
          <p:cNvPr id="24581" name="Text Box 2"/>
          <p:cNvSpPr txBox="1">
            <a:spLocks noChangeArrowheads="1"/>
          </p:cNvSpPr>
          <p:nvPr/>
        </p:nvSpPr>
        <p:spPr bwMode="auto">
          <a:xfrm>
            <a:off x="1524000" y="609600"/>
            <a:ext cx="37338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a:t>Standard Normal Distribution - Calculating Probabilities</a:t>
            </a:r>
          </a:p>
        </p:txBody>
      </p:sp>
      <p:sp>
        <p:nvSpPr>
          <p:cNvPr id="24582" name="Line 3"/>
          <p:cNvSpPr>
            <a:spLocks noChangeShapeType="1"/>
          </p:cNvSpPr>
          <p:nvPr/>
        </p:nvSpPr>
        <p:spPr bwMode="auto">
          <a:xfrm>
            <a:off x="1143000" y="1524000"/>
            <a:ext cx="4495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4583" name="Text Box 4"/>
          <p:cNvSpPr txBox="1">
            <a:spLocks noChangeArrowheads="1"/>
          </p:cNvSpPr>
          <p:nvPr/>
        </p:nvSpPr>
        <p:spPr bwMode="auto">
          <a:xfrm>
            <a:off x="914400" y="1981200"/>
            <a:ext cx="5105400" cy="44012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First, let’s consider the </a:t>
            </a:r>
            <a:r>
              <a:rPr lang="en-US" dirty="0"/>
              <a:t>standard normal</a:t>
            </a:r>
            <a:r>
              <a:rPr lang="en-US" b="0" dirty="0"/>
              <a:t> - N(0,1). We will usually use Z to denote a random variable with a standard normal distribution. The density of Z is</a:t>
            </a:r>
          </a:p>
          <a:p>
            <a:pPr algn="l">
              <a:spcBef>
                <a:spcPct val="50000"/>
              </a:spcBef>
            </a:pPr>
            <a:endParaRPr lang="en-US" b="0" dirty="0"/>
          </a:p>
          <a:p>
            <a:pPr algn="l">
              <a:spcBef>
                <a:spcPct val="50000"/>
              </a:spcBef>
            </a:pPr>
            <a:endParaRPr lang="en-US" b="0" dirty="0"/>
          </a:p>
          <a:p>
            <a:pPr algn="l">
              <a:spcBef>
                <a:spcPct val="50000"/>
              </a:spcBef>
            </a:pPr>
            <a:r>
              <a:rPr lang="en-US" b="0" dirty="0"/>
              <a:t>and the </a:t>
            </a:r>
            <a:r>
              <a:rPr lang="en-US" dirty="0"/>
              <a:t>cumulative distribution</a:t>
            </a:r>
            <a:r>
              <a:rPr lang="en-US" b="0" dirty="0"/>
              <a:t> of Z is:</a:t>
            </a:r>
          </a:p>
          <a:p>
            <a:pPr algn="l">
              <a:spcBef>
                <a:spcPct val="50000"/>
              </a:spcBef>
            </a:pPr>
            <a:endParaRPr lang="en-US" b="0" dirty="0"/>
          </a:p>
          <a:p>
            <a:pPr algn="l">
              <a:spcBef>
                <a:spcPct val="50000"/>
              </a:spcBef>
            </a:pPr>
            <a:endParaRPr lang="en-US" b="0" dirty="0"/>
          </a:p>
          <a:p>
            <a:pPr algn="l">
              <a:spcBef>
                <a:spcPct val="50000"/>
              </a:spcBef>
            </a:pPr>
            <a:r>
              <a:rPr lang="en-US" b="0" dirty="0"/>
              <a:t>Any computing software can give you the values </a:t>
            </a:r>
            <a:r>
              <a:rPr lang="en-US" b="0" dirty="0" smtClean="0"/>
              <a:t>of f(z) and </a:t>
            </a:r>
            <a:r>
              <a:rPr lang="en-US" b="0" dirty="0" err="1" smtClean="0"/>
              <a:t>Φ</a:t>
            </a:r>
            <a:r>
              <a:rPr lang="en-US" b="0" dirty="0" smtClean="0"/>
              <a:t>(z)</a:t>
            </a:r>
            <a:endParaRPr lang="en-US" b="0" dirty="0"/>
          </a:p>
        </p:txBody>
      </p:sp>
      <p:graphicFrame>
        <p:nvGraphicFramePr>
          <p:cNvPr id="24584" name="Object 5"/>
          <p:cNvGraphicFramePr>
            <a:graphicFrameLocks noChangeAspect="1"/>
          </p:cNvGraphicFramePr>
          <p:nvPr/>
        </p:nvGraphicFramePr>
        <p:xfrm>
          <a:off x="2057400" y="3429000"/>
          <a:ext cx="2527300" cy="660400"/>
        </p:xfrm>
        <a:graphic>
          <a:graphicData uri="http://schemas.openxmlformats.org/presentationml/2006/ole">
            <mc:AlternateContent xmlns:mc="http://schemas.openxmlformats.org/markup-compatibility/2006">
              <mc:Choice xmlns:v="urn:schemas-microsoft-com:vml" Requires="v">
                <p:oleObj spid="_x0000_s24688" name="Equation" r:id="rId3" imgW="2527300" imgH="660400" progId="Equation.3">
                  <p:embed/>
                </p:oleObj>
              </mc:Choice>
              <mc:Fallback>
                <p:oleObj name="Equation" r:id="rId3" imgW="2527300" imgH="6604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429000"/>
                        <a:ext cx="2527300" cy="66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24585" name="Object 6"/>
          <p:cNvGraphicFramePr>
            <a:graphicFrameLocks noChangeAspect="1"/>
          </p:cNvGraphicFramePr>
          <p:nvPr/>
        </p:nvGraphicFramePr>
        <p:xfrm>
          <a:off x="1295400" y="4800600"/>
          <a:ext cx="4241800" cy="660400"/>
        </p:xfrm>
        <a:graphic>
          <a:graphicData uri="http://schemas.openxmlformats.org/presentationml/2006/ole">
            <mc:AlternateContent xmlns:mc="http://schemas.openxmlformats.org/markup-compatibility/2006">
              <mc:Choice xmlns:v="urn:schemas-microsoft-com:vml" Requires="v">
                <p:oleObj spid="_x0000_s24689" name="Equation" r:id="rId5" imgW="4241800" imgH="660400" progId="Equation.3">
                  <p:embed/>
                </p:oleObj>
              </mc:Choice>
              <mc:Fallback>
                <p:oleObj name="Equation" r:id="rId5" imgW="4241800" imgH="6604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800600"/>
                        <a:ext cx="4241800" cy="66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Summer 2017</a:t>
            </a:r>
            <a:endParaRPr lang="en-US"/>
          </a:p>
        </p:txBody>
      </p:sp>
      <p:sp>
        <p:nvSpPr>
          <p:cNvPr id="3" name="Footer Placeholder 2"/>
          <p:cNvSpPr>
            <a:spLocks noGrp="1"/>
          </p:cNvSpPr>
          <p:nvPr>
            <p:ph type="ftr" sz="quarter" idx="11"/>
          </p:nvPr>
        </p:nvSpPr>
        <p:spPr/>
        <p:txBody>
          <a:bodyPr/>
          <a:lstStyle/>
          <a:p>
            <a:pPr>
              <a:defRPr/>
            </a:pPr>
            <a:r>
              <a:rPr lang="en-US" smtClean="0"/>
              <a:t>Summer Institutes</a:t>
            </a:r>
            <a:endParaRPr lang="en-US"/>
          </a:p>
        </p:txBody>
      </p:sp>
      <p:sp>
        <p:nvSpPr>
          <p:cNvPr id="4" name="Slide Number Placeholder 3"/>
          <p:cNvSpPr>
            <a:spLocks noGrp="1"/>
          </p:cNvSpPr>
          <p:nvPr>
            <p:ph type="sldNum" sz="quarter" idx="12"/>
          </p:nvPr>
        </p:nvSpPr>
        <p:spPr/>
        <p:txBody>
          <a:bodyPr/>
          <a:lstStyle/>
          <a:p>
            <a:pPr>
              <a:defRPr/>
            </a:pPr>
            <a:fld id="{5562EEA9-07AD-4AAC-A8A8-E0AFFEA4F96C}" type="slidenum">
              <a:rPr lang="en-US" smtClean="0"/>
              <a:pPr>
                <a:defRPr/>
              </a:pPr>
              <a:t>93</a:t>
            </a:fld>
            <a:endParaRPr lang="en-US"/>
          </a:p>
        </p:txBody>
      </p:sp>
      <p:sp>
        <p:nvSpPr>
          <p:cNvPr id="5" name="Text Box 2"/>
          <p:cNvSpPr txBox="1">
            <a:spLocks noChangeArrowheads="1"/>
          </p:cNvSpPr>
          <p:nvPr/>
        </p:nvSpPr>
        <p:spPr bwMode="auto">
          <a:xfrm>
            <a:off x="1524000" y="609600"/>
            <a:ext cx="37338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a:t>Standard Normal Distribution - Calculating Probabilities</a:t>
            </a:r>
          </a:p>
        </p:txBody>
      </p:sp>
      <p:sp>
        <p:nvSpPr>
          <p:cNvPr id="6" name="Line 3"/>
          <p:cNvSpPr>
            <a:spLocks noChangeShapeType="1"/>
          </p:cNvSpPr>
          <p:nvPr/>
        </p:nvSpPr>
        <p:spPr bwMode="auto">
          <a:xfrm>
            <a:off x="1143000" y="1524000"/>
            <a:ext cx="4495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pic>
        <p:nvPicPr>
          <p:cNvPr id="9" name="Picture 8" descr="Screen Shot 2017-07-07 at 1.43.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96" y="1626070"/>
            <a:ext cx="5807445" cy="1983272"/>
          </a:xfrm>
          <a:prstGeom prst="rect">
            <a:avLst/>
          </a:prstGeom>
          <a:ln>
            <a:solidFill>
              <a:schemeClr val="tx1"/>
            </a:solidFill>
          </a:ln>
        </p:spPr>
      </p:pic>
      <p:pic>
        <p:nvPicPr>
          <p:cNvPr id="10" name="Picture 9" descr="Screen Shot 2017-07-07 at 1.45.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54" y="4205965"/>
            <a:ext cx="5164570" cy="2739825"/>
          </a:xfrm>
          <a:prstGeom prst="rect">
            <a:avLst/>
          </a:prstGeom>
          <a:ln>
            <a:solidFill>
              <a:srgbClr val="000000"/>
            </a:solidFill>
          </a:ln>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9267" y="7320942"/>
            <a:ext cx="3784738" cy="392256"/>
          </a:xfrm>
          <a:prstGeom prst="rect">
            <a:avLst/>
          </a:prstGeom>
          <a:ln>
            <a:solidFill>
              <a:srgbClr val="000000"/>
            </a:solidFill>
          </a:ln>
        </p:spPr>
      </p:pic>
    </p:spTree>
    <p:extLst>
      <p:ext uri="{BB962C8B-B14F-4D97-AF65-F5344CB8AC3E}">
        <p14:creationId xmlns:p14="http://schemas.microsoft.com/office/powerpoint/2010/main" val="1560082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765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765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197B44DD-8B35-4819-ABB2-99F2F9EAEDDF}" type="slidenum">
              <a:rPr lang="en-US" sz="1400" b="0" smtClean="0"/>
              <a:pPr/>
              <a:t>94</a:t>
            </a:fld>
            <a:endParaRPr lang="en-US" sz="1400" b="0" smtClean="0"/>
          </a:p>
        </p:txBody>
      </p:sp>
      <p:sp>
        <p:nvSpPr>
          <p:cNvPr id="27653" name="Text Box 2"/>
          <p:cNvSpPr txBox="1">
            <a:spLocks noChangeArrowheads="1"/>
          </p:cNvSpPr>
          <p:nvPr/>
        </p:nvSpPr>
        <p:spPr bwMode="auto">
          <a:xfrm>
            <a:off x="1707760" y="642131"/>
            <a:ext cx="365760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a:t>Facts about probability distributions</a:t>
            </a:r>
          </a:p>
        </p:txBody>
      </p:sp>
      <p:sp>
        <p:nvSpPr>
          <p:cNvPr id="27654" name="Line 3"/>
          <p:cNvSpPr>
            <a:spLocks noChangeShapeType="1"/>
          </p:cNvSpPr>
          <p:nvPr/>
        </p:nvSpPr>
        <p:spPr bwMode="auto">
          <a:xfrm>
            <a:off x="1295400" y="1447800"/>
            <a:ext cx="42672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55" name="Text Box 4"/>
          <p:cNvSpPr txBox="1">
            <a:spLocks noChangeArrowheads="1"/>
          </p:cNvSpPr>
          <p:nvPr/>
        </p:nvSpPr>
        <p:spPr bwMode="auto">
          <a:xfrm>
            <a:off x="914400" y="2077260"/>
            <a:ext cx="2927178" cy="45550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P[Z </a:t>
            </a:r>
            <a:r>
              <a:rPr lang="en-US" b="0" u="sng" dirty="0"/>
              <a:t>&lt;</a:t>
            </a:r>
            <a:r>
              <a:rPr lang="en-US" b="0" dirty="0"/>
              <a:t> </a:t>
            </a:r>
            <a:r>
              <a:rPr lang="en-US" b="0" dirty="0" smtClean="0"/>
              <a:t>z] </a:t>
            </a:r>
            <a:r>
              <a:rPr lang="en-US" b="0" dirty="0"/>
              <a:t>= </a:t>
            </a:r>
            <a:r>
              <a:rPr lang="en-US" b="0" dirty="0" smtClean="0"/>
              <a:t>a</a:t>
            </a:r>
          </a:p>
          <a:p>
            <a:pPr marL="342900" indent="-342900" algn="l">
              <a:spcBef>
                <a:spcPct val="50000"/>
              </a:spcBef>
              <a:buFont typeface="Symbol" charset="0"/>
              <a:buChar char=""/>
            </a:pPr>
            <a:r>
              <a:rPr lang="en-US" b="0" dirty="0" smtClean="0"/>
              <a:t>P[Z &gt; z] = 1-a</a:t>
            </a:r>
          </a:p>
          <a:p>
            <a:pPr algn="l">
              <a:spcBef>
                <a:spcPct val="50000"/>
              </a:spcBef>
            </a:pPr>
            <a:endParaRPr lang="en-US" b="0" dirty="0"/>
          </a:p>
          <a:p>
            <a:pPr algn="l">
              <a:spcBef>
                <a:spcPct val="50000"/>
              </a:spcBef>
            </a:pPr>
            <a:endParaRPr lang="en-US" b="0" dirty="0" smtClean="0"/>
          </a:p>
          <a:p>
            <a:pPr algn="l">
              <a:spcBef>
                <a:spcPct val="50000"/>
              </a:spcBef>
            </a:pPr>
            <a:endParaRPr lang="en-US" b="0" dirty="0" smtClean="0"/>
          </a:p>
          <a:p>
            <a:pPr algn="l">
              <a:spcBef>
                <a:spcPct val="50000"/>
              </a:spcBef>
            </a:pPr>
            <a:endParaRPr lang="en-US" b="0" dirty="0"/>
          </a:p>
          <a:p>
            <a:pPr algn="l">
              <a:spcBef>
                <a:spcPct val="50000"/>
              </a:spcBef>
            </a:pPr>
            <a:r>
              <a:rPr lang="en-US" b="0" dirty="0"/>
              <a:t>P[Z </a:t>
            </a:r>
            <a:r>
              <a:rPr lang="en-US" b="0" u="sng" dirty="0"/>
              <a:t>&lt;</a:t>
            </a:r>
            <a:r>
              <a:rPr lang="en-US" b="0" dirty="0"/>
              <a:t> </a:t>
            </a:r>
            <a:r>
              <a:rPr lang="en-US" b="0" dirty="0" smtClean="0"/>
              <a:t>x] </a:t>
            </a:r>
            <a:r>
              <a:rPr lang="en-US" b="0" dirty="0"/>
              <a:t>= </a:t>
            </a:r>
            <a:r>
              <a:rPr lang="en-US" b="0" dirty="0" smtClean="0"/>
              <a:t>b, </a:t>
            </a:r>
            <a:r>
              <a:rPr lang="en-US" b="0" dirty="0"/>
              <a:t>P[Z </a:t>
            </a:r>
            <a:r>
              <a:rPr lang="en-US" b="0" u="sng" dirty="0"/>
              <a:t>&lt;</a:t>
            </a:r>
            <a:r>
              <a:rPr lang="en-US" b="0" dirty="0"/>
              <a:t> </a:t>
            </a:r>
            <a:r>
              <a:rPr lang="en-US" b="0" dirty="0" smtClean="0"/>
              <a:t>y] </a:t>
            </a:r>
            <a:r>
              <a:rPr lang="en-US" b="0" dirty="0"/>
              <a:t>= </a:t>
            </a:r>
            <a:r>
              <a:rPr lang="en-US" b="0" dirty="0" smtClean="0"/>
              <a:t>c</a:t>
            </a:r>
          </a:p>
          <a:p>
            <a:pPr marL="342900" indent="-342900" algn="l">
              <a:spcBef>
                <a:spcPct val="50000"/>
              </a:spcBef>
              <a:buFont typeface="Symbol" charset="0"/>
              <a:buChar char=""/>
            </a:pPr>
            <a:r>
              <a:rPr lang="en-US" b="0" dirty="0" err="1" smtClean="0"/>
              <a:t>Pr</a:t>
            </a:r>
            <a:r>
              <a:rPr lang="en-US" b="0" dirty="0" smtClean="0"/>
              <a:t>[x </a:t>
            </a:r>
            <a:r>
              <a:rPr lang="en-US" b="0" dirty="0"/>
              <a:t>&lt;</a:t>
            </a:r>
            <a:r>
              <a:rPr lang="en-US" b="0" dirty="0" smtClean="0"/>
              <a:t> Z </a:t>
            </a:r>
            <a:r>
              <a:rPr lang="en-US" b="0" u="sng" dirty="0" smtClean="0"/>
              <a:t>&lt;</a:t>
            </a:r>
            <a:r>
              <a:rPr lang="en-US" b="0" dirty="0" smtClean="0"/>
              <a:t> y ] = c-b</a:t>
            </a:r>
            <a:endParaRPr lang="en-US" b="0" dirty="0"/>
          </a:p>
          <a:p>
            <a:pPr algn="l">
              <a:spcBef>
                <a:spcPct val="50000"/>
              </a:spcBef>
            </a:pPr>
            <a:endParaRPr lang="en-US" b="0" dirty="0" smtClean="0"/>
          </a:p>
          <a:p>
            <a:pPr algn="l">
              <a:spcBef>
                <a:spcPct val="50000"/>
              </a:spcBef>
            </a:pPr>
            <a:endParaRPr lang="en-US" b="0" dirty="0"/>
          </a:p>
        </p:txBody>
      </p:sp>
      <p:pic>
        <p:nvPicPr>
          <p:cNvPr id="2" name="Picture 1"/>
          <p:cNvPicPr>
            <a:picLocks noChangeAspect="1"/>
          </p:cNvPicPr>
          <p:nvPr/>
        </p:nvPicPr>
        <p:blipFill>
          <a:blip r:embed="rId2"/>
          <a:stretch>
            <a:fillRect/>
          </a:stretch>
        </p:blipFill>
        <p:spPr>
          <a:xfrm>
            <a:off x="2808334" y="1848532"/>
            <a:ext cx="3517900" cy="2311400"/>
          </a:xfrm>
          <a:prstGeom prst="rect">
            <a:avLst/>
          </a:prstGeom>
        </p:spPr>
      </p:pic>
      <p:pic>
        <p:nvPicPr>
          <p:cNvPr id="10" name="Picture 9"/>
          <p:cNvPicPr>
            <a:picLocks noChangeAspect="1"/>
          </p:cNvPicPr>
          <p:nvPr/>
        </p:nvPicPr>
        <p:blipFill>
          <a:blip r:embed="rId2"/>
          <a:stretch>
            <a:fillRect/>
          </a:stretch>
        </p:blipFill>
        <p:spPr>
          <a:xfrm>
            <a:off x="2364898" y="5779251"/>
            <a:ext cx="3517900" cy="2311400"/>
          </a:xfrm>
          <a:prstGeom prst="rect">
            <a:avLst/>
          </a:prstGeom>
        </p:spPr>
      </p:pic>
      <p:cxnSp>
        <p:nvCxnSpPr>
          <p:cNvPr id="8" name="Straight Connector 7"/>
          <p:cNvCxnSpPr/>
          <p:nvPr/>
        </p:nvCxnSpPr>
        <p:spPr bwMode="auto">
          <a:xfrm>
            <a:off x="4311975" y="2743592"/>
            <a:ext cx="0" cy="1269891"/>
          </a:xfrm>
          <a:prstGeom prst="line">
            <a:avLst/>
          </a:prstGeom>
          <a:solidFill>
            <a:schemeClr val="accent1"/>
          </a:solidFill>
          <a:ln w="9525"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 name="Straight Connector 17"/>
          <p:cNvCxnSpPr/>
          <p:nvPr/>
        </p:nvCxnSpPr>
        <p:spPr bwMode="auto">
          <a:xfrm>
            <a:off x="4480055" y="6674310"/>
            <a:ext cx="0" cy="1269891"/>
          </a:xfrm>
          <a:prstGeom prst="line">
            <a:avLst/>
          </a:prstGeom>
          <a:solidFill>
            <a:schemeClr val="accent1"/>
          </a:solidFill>
          <a:ln w="9525"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 name="Straight Connector 18"/>
          <p:cNvCxnSpPr/>
          <p:nvPr/>
        </p:nvCxnSpPr>
        <p:spPr bwMode="auto">
          <a:xfrm flipH="1">
            <a:off x="3601981" y="7352826"/>
            <a:ext cx="4398" cy="607052"/>
          </a:xfrm>
          <a:prstGeom prst="line">
            <a:avLst/>
          </a:prstGeom>
          <a:solidFill>
            <a:schemeClr val="accent1"/>
          </a:solidFill>
          <a:ln w="9525"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 name="TextBox 12"/>
          <p:cNvSpPr txBox="1"/>
          <p:nvPr/>
        </p:nvSpPr>
        <p:spPr>
          <a:xfrm>
            <a:off x="4719007" y="3637219"/>
            <a:ext cx="530915" cy="400110"/>
          </a:xfrm>
          <a:prstGeom prst="rect">
            <a:avLst/>
          </a:prstGeom>
          <a:noFill/>
        </p:spPr>
        <p:txBody>
          <a:bodyPr wrap="none" rtlCol="0">
            <a:spAutoFit/>
          </a:bodyPr>
          <a:lstStyle/>
          <a:p>
            <a:r>
              <a:rPr lang="en-US" dirty="0" smtClean="0"/>
              <a:t>1-a</a:t>
            </a:r>
            <a:endParaRPr lang="en-US" dirty="0"/>
          </a:p>
        </p:txBody>
      </p:sp>
      <p:sp>
        <p:nvSpPr>
          <p:cNvPr id="23" name="TextBox 22"/>
          <p:cNvSpPr txBox="1"/>
          <p:nvPr/>
        </p:nvSpPr>
        <p:spPr>
          <a:xfrm>
            <a:off x="3788738" y="3695553"/>
            <a:ext cx="312906" cy="400110"/>
          </a:xfrm>
          <a:prstGeom prst="rect">
            <a:avLst/>
          </a:prstGeom>
          <a:noFill/>
        </p:spPr>
        <p:txBody>
          <a:bodyPr wrap="none" rtlCol="0">
            <a:spAutoFit/>
          </a:bodyPr>
          <a:lstStyle/>
          <a:p>
            <a:r>
              <a:rPr lang="en-US" dirty="0" smtClean="0"/>
              <a:t>a</a:t>
            </a:r>
            <a:endParaRPr lang="en-US" dirty="0"/>
          </a:p>
        </p:txBody>
      </p:sp>
      <p:cxnSp>
        <p:nvCxnSpPr>
          <p:cNvPr id="15" name="Straight Connector 14"/>
          <p:cNvCxnSpPr/>
          <p:nvPr/>
        </p:nvCxnSpPr>
        <p:spPr bwMode="auto">
          <a:xfrm flipH="1" flipV="1">
            <a:off x="2634225" y="5941836"/>
            <a:ext cx="1803190" cy="1"/>
          </a:xfrm>
          <a:prstGeom prst="line">
            <a:avLst/>
          </a:prstGeom>
          <a:solidFill>
            <a:schemeClr val="accent1"/>
          </a:solidFill>
          <a:ln w="9525" cap="flat" cmpd="sng" algn="ctr">
            <a:solidFill>
              <a:srgbClr val="FF0000"/>
            </a:solidFill>
            <a:prstDash val="solid"/>
            <a:round/>
            <a:headEnd type="none" w="med" len="med"/>
            <a:tailEnd type="stealth"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 name="Straight Connector 26"/>
          <p:cNvCxnSpPr/>
          <p:nvPr/>
        </p:nvCxnSpPr>
        <p:spPr bwMode="auto">
          <a:xfrm flipH="1" flipV="1">
            <a:off x="2555825" y="7086307"/>
            <a:ext cx="999116" cy="11302"/>
          </a:xfrm>
          <a:prstGeom prst="line">
            <a:avLst/>
          </a:prstGeom>
          <a:solidFill>
            <a:schemeClr val="accent1"/>
          </a:solidFill>
          <a:ln w="9525" cap="flat" cmpd="sng" algn="ctr">
            <a:solidFill>
              <a:srgbClr val="FF0000"/>
            </a:solidFill>
            <a:prstDash val="solid"/>
            <a:round/>
            <a:headEnd type="none" w="med" len="med"/>
            <a:tailEnd type="stealth"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9" name="TextBox 28"/>
          <p:cNvSpPr txBox="1"/>
          <p:nvPr/>
        </p:nvSpPr>
        <p:spPr>
          <a:xfrm>
            <a:off x="3168743" y="5921782"/>
            <a:ext cx="298504" cy="400110"/>
          </a:xfrm>
          <a:prstGeom prst="rect">
            <a:avLst/>
          </a:prstGeom>
          <a:noFill/>
        </p:spPr>
        <p:txBody>
          <a:bodyPr wrap="none" rtlCol="0">
            <a:spAutoFit/>
          </a:bodyPr>
          <a:lstStyle/>
          <a:p>
            <a:r>
              <a:rPr lang="en-US" dirty="0" smtClean="0"/>
              <a:t>c</a:t>
            </a:r>
            <a:endParaRPr lang="en-US" dirty="0"/>
          </a:p>
        </p:txBody>
      </p:sp>
      <p:sp>
        <p:nvSpPr>
          <p:cNvPr id="30" name="TextBox 29"/>
          <p:cNvSpPr txBox="1"/>
          <p:nvPr/>
        </p:nvSpPr>
        <p:spPr>
          <a:xfrm>
            <a:off x="2961783" y="7093231"/>
            <a:ext cx="327308" cy="400110"/>
          </a:xfrm>
          <a:prstGeom prst="rect">
            <a:avLst/>
          </a:prstGeom>
          <a:noFill/>
        </p:spPr>
        <p:txBody>
          <a:bodyPr wrap="none" rtlCol="0">
            <a:spAutoFit/>
          </a:bodyPr>
          <a:lstStyle/>
          <a:p>
            <a:r>
              <a:rPr lang="en-US" dirty="0" smtClean="0"/>
              <a:t>b</a:t>
            </a:r>
            <a:endParaRPr lang="en-US" dirty="0"/>
          </a:p>
        </p:txBody>
      </p:sp>
      <p:sp>
        <p:nvSpPr>
          <p:cNvPr id="31" name="TextBox 30"/>
          <p:cNvSpPr txBox="1"/>
          <p:nvPr/>
        </p:nvSpPr>
        <p:spPr>
          <a:xfrm>
            <a:off x="3760313" y="7254383"/>
            <a:ext cx="526556" cy="400110"/>
          </a:xfrm>
          <a:prstGeom prst="rect">
            <a:avLst/>
          </a:prstGeom>
          <a:noFill/>
        </p:spPr>
        <p:txBody>
          <a:bodyPr wrap="none" rtlCol="0">
            <a:spAutoFit/>
          </a:bodyPr>
          <a:lstStyle/>
          <a:p>
            <a:r>
              <a:rPr lang="en-US" dirty="0"/>
              <a:t>c</a:t>
            </a:r>
            <a:r>
              <a:rPr lang="en-US" dirty="0" smtClean="0"/>
              <a:t>-b</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1117" y="3524645"/>
            <a:ext cx="5082180" cy="2589646"/>
          </a:xfrm>
          <a:prstGeom prst="rect">
            <a:avLst/>
          </a:prstGeom>
        </p:spPr>
      </p:pic>
      <p:sp>
        <p:nvSpPr>
          <p:cNvPr id="2765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765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765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197B44DD-8B35-4819-ABB2-99F2F9EAEDDF}" type="slidenum">
              <a:rPr lang="en-US" sz="1400" b="0" smtClean="0"/>
              <a:pPr/>
              <a:t>95</a:t>
            </a:fld>
            <a:endParaRPr lang="en-US" sz="1400" b="0" smtClean="0"/>
          </a:p>
        </p:txBody>
      </p:sp>
      <p:sp>
        <p:nvSpPr>
          <p:cNvPr id="27653" name="Text Box 2"/>
          <p:cNvSpPr txBox="1">
            <a:spLocks noChangeArrowheads="1"/>
          </p:cNvSpPr>
          <p:nvPr/>
        </p:nvSpPr>
        <p:spPr bwMode="auto">
          <a:xfrm>
            <a:off x="1707760" y="642131"/>
            <a:ext cx="365760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a:t>Facts about </a:t>
            </a:r>
            <a:r>
              <a:rPr lang="en-US" dirty="0" smtClean="0"/>
              <a:t>the standard normal distribution</a:t>
            </a:r>
            <a:endParaRPr lang="en-US" dirty="0"/>
          </a:p>
        </p:txBody>
      </p:sp>
      <p:sp>
        <p:nvSpPr>
          <p:cNvPr id="27654" name="Line 3"/>
          <p:cNvSpPr>
            <a:spLocks noChangeShapeType="1"/>
          </p:cNvSpPr>
          <p:nvPr/>
        </p:nvSpPr>
        <p:spPr bwMode="auto">
          <a:xfrm>
            <a:off x="1295400" y="1447800"/>
            <a:ext cx="42672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55" name="Text Box 4"/>
          <p:cNvSpPr txBox="1">
            <a:spLocks noChangeArrowheads="1"/>
          </p:cNvSpPr>
          <p:nvPr/>
        </p:nvSpPr>
        <p:spPr bwMode="auto">
          <a:xfrm>
            <a:off x="914400" y="2077260"/>
            <a:ext cx="4887166" cy="16312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Because the N(0,1) distribution is symmetric around </a:t>
            </a:r>
            <a:r>
              <a:rPr lang="en-US" b="0" dirty="0" smtClean="0"/>
              <a:t>0, </a:t>
            </a:r>
            <a:endParaRPr lang="en-US" b="0" dirty="0"/>
          </a:p>
          <a:p>
            <a:pPr>
              <a:spcBef>
                <a:spcPct val="50000"/>
              </a:spcBef>
            </a:pPr>
            <a:r>
              <a:rPr lang="en-US" b="0" dirty="0" err="1"/>
              <a:t>Pr</a:t>
            </a:r>
            <a:r>
              <a:rPr lang="en-US" b="0" dirty="0" smtClean="0"/>
              <a:t>[Z </a:t>
            </a:r>
            <a:r>
              <a:rPr lang="en-US" b="0" u="sng" dirty="0"/>
              <a:t>&lt;</a:t>
            </a:r>
            <a:r>
              <a:rPr lang="en-US" b="0" dirty="0"/>
              <a:t> </a:t>
            </a:r>
            <a:r>
              <a:rPr lang="en-US" b="0" dirty="0" smtClean="0"/>
              <a:t>-y] = </a:t>
            </a:r>
            <a:r>
              <a:rPr lang="en-US" b="0" dirty="0" err="1" smtClean="0"/>
              <a:t>Pr</a:t>
            </a:r>
            <a:r>
              <a:rPr lang="en-US" b="0" dirty="0" smtClean="0"/>
              <a:t>[Z </a:t>
            </a:r>
            <a:r>
              <a:rPr lang="en-US" b="0" u="sng" dirty="0" smtClean="0"/>
              <a:t>&gt;</a:t>
            </a:r>
            <a:r>
              <a:rPr lang="en-US" b="0" dirty="0" smtClean="0"/>
              <a:t> y] </a:t>
            </a:r>
            <a:endParaRPr lang="en-US" b="0" dirty="0"/>
          </a:p>
          <a:p>
            <a:pPr algn="l">
              <a:spcBef>
                <a:spcPct val="50000"/>
              </a:spcBef>
            </a:pPr>
            <a:endParaRPr lang="en-US" b="0" dirty="0" smtClean="0"/>
          </a:p>
        </p:txBody>
      </p:sp>
      <p:cxnSp>
        <p:nvCxnSpPr>
          <p:cNvPr id="18" name="Straight Connector 17"/>
          <p:cNvCxnSpPr/>
          <p:nvPr/>
        </p:nvCxnSpPr>
        <p:spPr bwMode="auto">
          <a:xfrm>
            <a:off x="2708225" y="4385370"/>
            <a:ext cx="0" cy="1269891"/>
          </a:xfrm>
          <a:prstGeom prst="line">
            <a:avLst/>
          </a:prstGeom>
          <a:solidFill>
            <a:schemeClr val="accent1"/>
          </a:solidFill>
          <a:ln w="9525"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1" name="TextBox 30"/>
          <p:cNvSpPr txBox="1"/>
          <p:nvPr/>
        </p:nvSpPr>
        <p:spPr>
          <a:xfrm>
            <a:off x="2581385" y="5906106"/>
            <a:ext cx="312906" cy="400110"/>
          </a:xfrm>
          <a:prstGeom prst="rect">
            <a:avLst/>
          </a:prstGeom>
          <a:noFill/>
        </p:spPr>
        <p:txBody>
          <a:bodyPr wrap="none" rtlCol="0">
            <a:spAutoFit/>
          </a:bodyPr>
          <a:lstStyle/>
          <a:p>
            <a:r>
              <a:rPr lang="en-US" dirty="0"/>
              <a:t>y</a:t>
            </a:r>
          </a:p>
        </p:txBody>
      </p:sp>
      <p:cxnSp>
        <p:nvCxnSpPr>
          <p:cNvPr id="21" name="Straight Connector 20"/>
          <p:cNvCxnSpPr/>
          <p:nvPr/>
        </p:nvCxnSpPr>
        <p:spPr bwMode="auto">
          <a:xfrm>
            <a:off x="3832780" y="4365316"/>
            <a:ext cx="0" cy="1269891"/>
          </a:xfrm>
          <a:prstGeom prst="line">
            <a:avLst/>
          </a:prstGeom>
          <a:solidFill>
            <a:schemeClr val="accent1"/>
          </a:solidFill>
          <a:ln w="9525"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 name="TextBox 21"/>
          <p:cNvSpPr txBox="1"/>
          <p:nvPr/>
        </p:nvSpPr>
        <p:spPr>
          <a:xfrm>
            <a:off x="3690260" y="5901727"/>
            <a:ext cx="312906" cy="400110"/>
          </a:xfrm>
          <a:prstGeom prst="rect">
            <a:avLst/>
          </a:prstGeom>
          <a:noFill/>
        </p:spPr>
        <p:txBody>
          <a:bodyPr wrap="none" rtlCol="0">
            <a:spAutoFit/>
          </a:bodyPr>
          <a:lstStyle/>
          <a:p>
            <a:r>
              <a:rPr lang="en-US" dirty="0"/>
              <a:t>y</a:t>
            </a:r>
          </a:p>
        </p:txBody>
      </p:sp>
    </p:spTree>
    <p:extLst>
      <p:ext uri="{BB962C8B-B14F-4D97-AF65-F5344CB8AC3E}">
        <p14:creationId xmlns:p14="http://schemas.microsoft.com/office/powerpoint/2010/main" val="39717472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765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765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197B44DD-8B35-4819-ABB2-99F2F9EAEDDF}" type="slidenum">
              <a:rPr lang="en-US" sz="1400" b="0" smtClean="0"/>
              <a:pPr/>
              <a:t>96</a:t>
            </a:fld>
            <a:endParaRPr lang="en-US" sz="1400" b="0" smtClean="0"/>
          </a:p>
        </p:txBody>
      </p:sp>
      <p:sp>
        <p:nvSpPr>
          <p:cNvPr id="27653" name="Text Box 2"/>
          <p:cNvSpPr txBox="1">
            <a:spLocks noChangeArrowheads="1"/>
          </p:cNvSpPr>
          <p:nvPr/>
        </p:nvSpPr>
        <p:spPr bwMode="auto">
          <a:xfrm>
            <a:off x="1676400" y="830263"/>
            <a:ext cx="3657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solidFill>
                  <a:schemeClr val="accent2"/>
                </a:solidFill>
              </a:rPr>
              <a:t>Quiz: 3 minutes </a:t>
            </a:r>
            <a:endParaRPr lang="en-US" dirty="0">
              <a:solidFill>
                <a:schemeClr val="accent2"/>
              </a:solidFill>
            </a:endParaRPr>
          </a:p>
        </p:txBody>
      </p:sp>
      <p:sp>
        <p:nvSpPr>
          <p:cNvPr id="27654" name="Line 3"/>
          <p:cNvSpPr>
            <a:spLocks noChangeShapeType="1"/>
          </p:cNvSpPr>
          <p:nvPr/>
        </p:nvSpPr>
        <p:spPr bwMode="auto">
          <a:xfrm>
            <a:off x="1278466" y="1481667"/>
            <a:ext cx="42672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55" name="Text Box 4"/>
          <p:cNvSpPr txBox="1">
            <a:spLocks noChangeArrowheads="1"/>
          </p:cNvSpPr>
          <p:nvPr/>
        </p:nvSpPr>
        <p:spPr bwMode="auto">
          <a:xfrm>
            <a:off x="914399" y="1889125"/>
            <a:ext cx="5215467" cy="3477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smtClean="0">
                <a:solidFill>
                  <a:schemeClr val="accent2"/>
                </a:solidFill>
              </a:rPr>
              <a:t>Google “</a:t>
            </a:r>
            <a:r>
              <a:rPr lang="en-US" b="0" dirty="0" err="1" smtClean="0">
                <a:solidFill>
                  <a:schemeClr val="accent2"/>
                </a:solidFill>
              </a:rPr>
              <a:t>cdf</a:t>
            </a:r>
            <a:r>
              <a:rPr lang="en-US" b="0" dirty="0">
                <a:solidFill>
                  <a:schemeClr val="accent2"/>
                </a:solidFill>
              </a:rPr>
              <a:t> normal distribution calculator” and find the following </a:t>
            </a:r>
            <a:r>
              <a:rPr lang="en-US" b="0" dirty="0" smtClean="0">
                <a:solidFill>
                  <a:schemeClr val="accent2"/>
                </a:solidFill>
              </a:rPr>
              <a:t>if Z ~ N(0,1)</a:t>
            </a:r>
          </a:p>
          <a:p>
            <a:pPr algn="l">
              <a:spcBef>
                <a:spcPct val="50000"/>
              </a:spcBef>
            </a:pPr>
            <a:endParaRPr lang="en-US" b="0" dirty="0">
              <a:solidFill>
                <a:schemeClr val="accent2"/>
              </a:solidFill>
            </a:endParaRPr>
          </a:p>
          <a:p>
            <a:pPr algn="l">
              <a:spcBef>
                <a:spcPct val="50000"/>
              </a:spcBef>
            </a:pPr>
            <a:r>
              <a:rPr lang="en-US" b="0" dirty="0" smtClean="0">
                <a:solidFill>
                  <a:schemeClr val="accent2"/>
                </a:solidFill>
              </a:rPr>
              <a:t>P[Z </a:t>
            </a:r>
            <a:r>
              <a:rPr lang="en-US" b="0" u="sng" dirty="0">
                <a:solidFill>
                  <a:schemeClr val="accent2"/>
                </a:solidFill>
              </a:rPr>
              <a:t>&lt;</a:t>
            </a:r>
            <a:r>
              <a:rPr lang="en-US" b="0" dirty="0">
                <a:solidFill>
                  <a:schemeClr val="accent2"/>
                </a:solidFill>
              </a:rPr>
              <a:t> 1.65] = </a:t>
            </a:r>
          </a:p>
          <a:p>
            <a:pPr algn="l">
              <a:spcBef>
                <a:spcPct val="50000"/>
              </a:spcBef>
            </a:pPr>
            <a:r>
              <a:rPr lang="en-US" b="0" dirty="0" smtClean="0">
                <a:solidFill>
                  <a:schemeClr val="accent2"/>
                </a:solidFill>
              </a:rPr>
              <a:t>P</a:t>
            </a:r>
            <a:r>
              <a:rPr lang="en-US" b="0" dirty="0">
                <a:solidFill>
                  <a:schemeClr val="accent2"/>
                </a:solidFill>
              </a:rPr>
              <a:t>[Z </a:t>
            </a:r>
            <a:r>
              <a:rPr lang="en-US" b="0" u="sng" dirty="0">
                <a:solidFill>
                  <a:schemeClr val="accent2"/>
                </a:solidFill>
              </a:rPr>
              <a:t>&gt;</a:t>
            </a:r>
            <a:r>
              <a:rPr lang="en-US" b="0" dirty="0">
                <a:solidFill>
                  <a:schemeClr val="accent2"/>
                </a:solidFill>
              </a:rPr>
              <a:t> 0.5] =</a:t>
            </a:r>
          </a:p>
          <a:p>
            <a:pPr algn="l">
              <a:spcBef>
                <a:spcPct val="50000"/>
              </a:spcBef>
            </a:pPr>
            <a:r>
              <a:rPr lang="en-US" b="0" dirty="0" smtClean="0">
                <a:solidFill>
                  <a:schemeClr val="accent2"/>
                </a:solidFill>
              </a:rPr>
              <a:t>P</a:t>
            </a:r>
            <a:r>
              <a:rPr lang="en-US" b="0" dirty="0">
                <a:solidFill>
                  <a:schemeClr val="accent2"/>
                </a:solidFill>
              </a:rPr>
              <a:t>[-1.96 </a:t>
            </a:r>
            <a:r>
              <a:rPr lang="en-US" b="0" u="sng" dirty="0">
                <a:solidFill>
                  <a:schemeClr val="accent2"/>
                </a:solidFill>
              </a:rPr>
              <a:t>&lt;</a:t>
            </a:r>
            <a:r>
              <a:rPr lang="en-US" b="0" dirty="0">
                <a:solidFill>
                  <a:schemeClr val="accent2"/>
                </a:solidFill>
              </a:rPr>
              <a:t> Z </a:t>
            </a:r>
            <a:r>
              <a:rPr lang="en-US" b="0" u="sng" dirty="0">
                <a:solidFill>
                  <a:schemeClr val="accent2"/>
                </a:solidFill>
              </a:rPr>
              <a:t>&lt;</a:t>
            </a:r>
            <a:r>
              <a:rPr lang="en-US" b="0" dirty="0">
                <a:solidFill>
                  <a:schemeClr val="accent2"/>
                </a:solidFill>
              </a:rPr>
              <a:t> 1.96] =</a:t>
            </a:r>
          </a:p>
          <a:p>
            <a:pPr algn="l">
              <a:spcBef>
                <a:spcPct val="50000"/>
              </a:spcBef>
            </a:pPr>
            <a:r>
              <a:rPr lang="en-US" b="0" dirty="0" smtClean="0">
                <a:solidFill>
                  <a:schemeClr val="accent2"/>
                </a:solidFill>
              </a:rPr>
              <a:t>P</a:t>
            </a:r>
            <a:r>
              <a:rPr lang="en-US" b="0" dirty="0">
                <a:solidFill>
                  <a:schemeClr val="accent2"/>
                </a:solidFill>
              </a:rPr>
              <a:t>[-0.5 </a:t>
            </a:r>
            <a:r>
              <a:rPr lang="en-US" b="0" u="sng" dirty="0">
                <a:solidFill>
                  <a:schemeClr val="accent2"/>
                </a:solidFill>
              </a:rPr>
              <a:t>&lt;</a:t>
            </a:r>
            <a:r>
              <a:rPr lang="en-US" b="0" dirty="0">
                <a:solidFill>
                  <a:schemeClr val="accent2"/>
                </a:solidFill>
              </a:rPr>
              <a:t> Z </a:t>
            </a:r>
            <a:r>
              <a:rPr lang="en-US" b="0" u="sng" dirty="0">
                <a:solidFill>
                  <a:schemeClr val="accent2"/>
                </a:solidFill>
              </a:rPr>
              <a:t>&lt;</a:t>
            </a:r>
            <a:r>
              <a:rPr lang="en-US" b="0" dirty="0">
                <a:solidFill>
                  <a:schemeClr val="accent2"/>
                </a:solidFill>
              </a:rPr>
              <a:t> 2.0] =</a:t>
            </a:r>
          </a:p>
          <a:p>
            <a:pPr algn="l">
              <a:spcBef>
                <a:spcPct val="50000"/>
              </a:spcBef>
            </a:pPr>
            <a:endParaRPr lang="en-US" b="0" dirty="0">
              <a:solidFill>
                <a:schemeClr val="accent2"/>
              </a:solidFill>
            </a:endParaRPr>
          </a:p>
        </p:txBody>
      </p:sp>
    </p:spTree>
    <p:extLst>
      <p:ext uri="{BB962C8B-B14F-4D97-AF65-F5344CB8AC3E}">
        <p14:creationId xmlns:p14="http://schemas.microsoft.com/office/powerpoint/2010/main" val="29130601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379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379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3313BF1F-3D72-41D5-855E-EDA692C21A16}" type="slidenum">
              <a:rPr lang="en-US" sz="1400" b="0" smtClean="0"/>
              <a:pPr/>
              <a:t>97</a:t>
            </a:fld>
            <a:endParaRPr lang="en-US" sz="1400" b="0" smtClean="0"/>
          </a:p>
        </p:txBody>
      </p:sp>
      <p:sp>
        <p:nvSpPr>
          <p:cNvPr id="33797" name="Text Box 2"/>
          <p:cNvSpPr txBox="1">
            <a:spLocks noChangeArrowheads="1"/>
          </p:cNvSpPr>
          <p:nvPr/>
        </p:nvSpPr>
        <p:spPr bwMode="auto">
          <a:xfrm>
            <a:off x="1676400" y="830263"/>
            <a:ext cx="3657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a:t>Solutions to </a:t>
            </a:r>
            <a:r>
              <a:rPr lang="en-US" dirty="0" smtClean="0"/>
              <a:t>Quiz</a:t>
            </a:r>
            <a:endParaRPr lang="en-US" dirty="0"/>
          </a:p>
        </p:txBody>
      </p:sp>
      <p:sp>
        <p:nvSpPr>
          <p:cNvPr id="33798" name="Line 3"/>
          <p:cNvSpPr>
            <a:spLocks noChangeShapeType="1"/>
          </p:cNvSpPr>
          <p:nvPr/>
        </p:nvSpPr>
        <p:spPr bwMode="auto">
          <a:xfrm>
            <a:off x="1295400" y="1447800"/>
            <a:ext cx="42672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799" name="Text Box 4"/>
          <p:cNvSpPr txBox="1">
            <a:spLocks noChangeArrowheads="1"/>
          </p:cNvSpPr>
          <p:nvPr/>
        </p:nvSpPr>
        <p:spPr bwMode="auto">
          <a:xfrm>
            <a:off x="914399" y="1889125"/>
            <a:ext cx="5373243" cy="27084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endParaRPr lang="en-US" b="0" dirty="0"/>
          </a:p>
          <a:p>
            <a:pPr algn="l">
              <a:spcBef>
                <a:spcPct val="50000"/>
              </a:spcBef>
            </a:pPr>
            <a:r>
              <a:rPr lang="en-US" b="0" dirty="0"/>
              <a:t>P[Z </a:t>
            </a:r>
            <a:r>
              <a:rPr lang="en-US" b="0" u="sng" dirty="0"/>
              <a:t>&lt;</a:t>
            </a:r>
            <a:r>
              <a:rPr lang="en-US" b="0" dirty="0"/>
              <a:t> 1.65] = </a:t>
            </a:r>
            <a:r>
              <a:rPr lang="en-US" b="0" dirty="0" smtClean="0"/>
              <a:t>0.9505</a:t>
            </a:r>
            <a:endParaRPr lang="en-US" b="0" dirty="0"/>
          </a:p>
          <a:p>
            <a:pPr algn="l">
              <a:spcBef>
                <a:spcPct val="50000"/>
              </a:spcBef>
            </a:pPr>
            <a:r>
              <a:rPr lang="en-US" b="0" dirty="0"/>
              <a:t>P[Z </a:t>
            </a:r>
            <a:r>
              <a:rPr lang="en-US" b="0" u="sng" dirty="0"/>
              <a:t>&gt;</a:t>
            </a:r>
            <a:r>
              <a:rPr lang="en-US" b="0" dirty="0"/>
              <a:t> 0.5] = </a:t>
            </a:r>
            <a:r>
              <a:rPr lang="en-US" b="0" dirty="0" smtClean="0"/>
              <a:t>1 – 0.6915 = 0.3085</a:t>
            </a:r>
            <a:endParaRPr lang="en-US" b="0" dirty="0"/>
          </a:p>
          <a:p>
            <a:pPr algn="l">
              <a:spcBef>
                <a:spcPct val="50000"/>
              </a:spcBef>
            </a:pPr>
            <a:r>
              <a:rPr lang="en-US" b="0" dirty="0" smtClean="0"/>
              <a:t>P</a:t>
            </a:r>
            <a:r>
              <a:rPr lang="en-US" b="0" dirty="0"/>
              <a:t>[-1.96 </a:t>
            </a:r>
            <a:r>
              <a:rPr lang="en-US" b="0" u="sng" dirty="0"/>
              <a:t>&lt;</a:t>
            </a:r>
            <a:r>
              <a:rPr lang="en-US" b="0" dirty="0"/>
              <a:t> Z </a:t>
            </a:r>
            <a:r>
              <a:rPr lang="en-US" b="0" u="sng" dirty="0"/>
              <a:t>&lt;</a:t>
            </a:r>
            <a:r>
              <a:rPr lang="en-US" b="0" dirty="0"/>
              <a:t> 1.96] = </a:t>
            </a:r>
            <a:r>
              <a:rPr lang="en-US" b="0" dirty="0" smtClean="0"/>
              <a:t>0.975 – 0.025 = 0.95</a:t>
            </a:r>
            <a:endParaRPr lang="en-US" b="0" dirty="0"/>
          </a:p>
          <a:p>
            <a:pPr algn="l">
              <a:spcBef>
                <a:spcPct val="50000"/>
              </a:spcBef>
            </a:pPr>
            <a:r>
              <a:rPr lang="en-US" b="0" dirty="0" smtClean="0"/>
              <a:t>P</a:t>
            </a:r>
            <a:r>
              <a:rPr lang="en-US" b="0" dirty="0"/>
              <a:t>[-0.5 </a:t>
            </a:r>
            <a:r>
              <a:rPr lang="en-US" b="0" u="sng" dirty="0"/>
              <a:t>&lt;</a:t>
            </a:r>
            <a:r>
              <a:rPr lang="en-US" b="0" dirty="0"/>
              <a:t> Z </a:t>
            </a:r>
            <a:r>
              <a:rPr lang="en-US" b="0" u="sng" dirty="0"/>
              <a:t>&lt;</a:t>
            </a:r>
            <a:r>
              <a:rPr lang="en-US" b="0" dirty="0"/>
              <a:t> 2.0] = </a:t>
            </a:r>
            <a:r>
              <a:rPr lang="en-US" b="0" dirty="0" smtClean="0"/>
              <a:t>0.9772 – 0.3085=0.6687</a:t>
            </a:r>
            <a:endParaRPr lang="en-US" b="0" dirty="0"/>
          </a:p>
          <a:p>
            <a:pPr algn="l">
              <a:spcBef>
                <a:spcPct val="50000"/>
              </a:spcBef>
            </a:pPr>
            <a:endParaRPr lang="en-US" b="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4819"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4820"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B3E7F13-B6D2-40B4-80B1-5D3D123F9F05}" type="slidenum">
              <a:rPr lang="en-US" sz="1400" b="0" smtClean="0"/>
              <a:pPr/>
              <a:t>98</a:t>
            </a:fld>
            <a:endParaRPr lang="en-US" sz="1400" b="0" smtClean="0"/>
          </a:p>
        </p:txBody>
      </p:sp>
      <p:sp>
        <p:nvSpPr>
          <p:cNvPr id="34821" name="Text Box 2"/>
          <p:cNvSpPr txBox="1">
            <a:spLocks noChangeArrowheads="1"/>
          </p:cNvSpPr>
          <p:nvPr/>
        </p:nvSpPr>
        <p:spPr bwMode="auto">
          <a:xfrm>
            <a:off x="1371600" y="754063"/>
            <a:ext cx="4038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Converting to Standard Normal</a:t>
            </a:r>
          </a:p>
        </p:txBody>
      </p:sp>
      <p:sp>
        <p:nvSpPr>
          <p:cNvPr id="34822" name="Line 3"/>
          <p:cNvSpPr>
            <a:spLocks noChangeShapeType="1"/>
          </p:cNvSpPr>
          <p:nvPr/>
        </p:nvSpPr>
        <p:spPr bwMode="auto">
          <a:xfrm>
            <a:off x="1066800" y="14478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4823" name="Text Box 4"/>
          <p:cNvSpPr txBox="1">
            <a:spLocks noChangeArrowheads="1"/>
          </p:cNvSpPr>
          <p:nvPr/>
        </p:nvSpPr>
        <p:spPr bwMode="auto">
          <a:xfrm>
            <a:off x="990600" y="1752600"/>
            <a:ext cx="4648200" cy="1158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This solves the problem for the N(0,1) case. Do we need a special table for every (</a:t>
            </a:r>
            <a:r>
              <a:rPr lang="en-US" b="0">
                <a:sym typeface="Symbol" pitchFamily="18" charset="2"/>
              </a:rPr>
              <a:t>,)? </a:t>
            </a:r>
          </a:p>
          <a:p>
            <a:pPr algn="l">
              <a:spcBef>
                <a:spcPct val="50000"/>
              </a:spcBef>
            </a:pPr>
            <a:r>
              <a:rPr lang="en-US" b="0">
                <a:sym typeface="Symbol" pitchFamily="18" charset="2"/>
              </a:rPr>
              <a:t>No!</a:t>
            </a:r>
            <a:endParaRPr lang="en-US" b="0"/>
          </a:p>
        </p:txBody>
      </p:sp>
      <p:sp>
        <p:nvSpPr>
          <p:cNvPr id="34824" name="Text Box 5"/>
          <p:cNvSpPr txBox="1">
            <a:spLocks noChangeArrowheads="1"/>
          </p:cNvSpPr>
          <p:nvPr/>
        </p:nvSpPr>
        <p:spPr bwMode="auto">
          <a:xfrm>
            <a:off x="914400" y="3352800"/>
            <a:ext cx="4876800" cy="1768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227013" indent="-227013">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Define: X = </a:t>
            </a:r>
            <a:r>
              <a:rPr lang="en-US" b="0">
                <a:sym typeface="Symbol" pitchFamily="18" charset="2"/>
              </a:rPr>
              <a:t> + Z where Z ~ N(0,1)</a:t>
            </a:r>
          </a:p>
          <a:p>
            <a:pPr algn="l">
              <a:spcBef>
                <a:spcPct val="50000"/>
              </a:spcBef>
            </a:pPr>
            <a:r>
              <a:rPr lang="en-US" b="0">
                <a:sym typeface="Symbol" pitchFamily="18" charset="2"/>
              </a:rPr>
              <a:t>1.	E(X) =  + E(Z) = </a:t>
            </a:r>
          </a:p>
          <a:p>
            <a:pPr algn="l">
              <a:spcBef>
                <a:spcPct val="50000"/>
              </a:spcBef>
            </a:pPr>
            <a:r>
              <a:rPr lang="en-US" b="0">
                <a:sym typeface="Symbol" pitchFamily="18" charset="2"/>
              </a:rPr>
              <a:t>2.	V(X) = </a:t>
            </a:r>
            <a:r>
              <a:rPr lang="en-US" b="0" baseline="30000">
                <a:sym typeface="Symbol" pitchFamily="18" charset="2"/>
              </a:rPr>
              <a:t>2</a:t>
            </a:r>
            <a:r>
              <a:rPr lang="en-US" b="0">
                <a:sym typeface="Symbol" pitchFamily="18" charset="2"/>
              </a:rPr>
              <a:t>V(Z) = </a:t>
            </a:r>
            <a:r>
              <a:rPr lang="en-US" b="0" baseline="30000">
                <a:sym typeface="Symbol" pitchFamily="18" charset="2"/>
              </a:rPr>
              <a:t>2</a:t>
            </a:r>
            <a:r>
              <a:rPr lang="en-US" b="0">
                <a:sym typeface="Symbol" pitchFamily="18" charset="2"/>
              </a:rPr>
              <a:t>.</a:t>
            </a:r>
          </a:p>
          <a:p>
            <a:pPr algn="l">
              <a:spcBef>
                <a:spcPct val="50000"/>
              </a:spcBef>
            </a:pPr>
            <a:r>
              <a:rPr lang="en-US" b="0">
                <a:sym typeface="Symbol" pitchFamily="18" charset="2"/>
              </a:rPr>
              <a:t>3.	</a:t>
            </a:r>
            <a:r>
              <a:rPr lang="en-US" b="0" u="sng">
                <a:sym typeface="Symbol" pitchFamily="18" charset="2"/>
              </a:rPr>
              <a:t>X is normally distributed!</a:t>
            </a:r>
            <a:endParaRPr lang="en-US" b="0">
              <a:sym typeface="Symbol" pitchFamily="18" charset="2"/>
            </a:endParaRPr>
          </a:p>
        </p:txBody>
      </p:sp>
      <p:sp>
        <p:nvSpPr>
          <p:cNvPr id="34825" name="Text Box 6"/>
          <p:cNvSpPr txBox="1">
            <a:spLocks noChangeArrowheads="1"/>
          </p:cNvSpPr>
          <p:nvPr/>
        </p:nvSpPr>
        <p:spPr bwMode="auto">
          <a:xfrm>
            <a:off x="914400" y="5638800"/>
            <a:ext cx="47244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a:t>Linear functions of normal RV’s are also normal.</a:t>
            </a:r>
            <a:endParaRPr lang="en-US" b="0"/>
          </a:p>
        </p:txBody>
      </p:sp>
      <p:sp>
        <p:nvSpPr>
          <p:cNvPr id="34826" name="Rectangle 7"/>
          <p:cNvSpPr>
            <a:spLocks noChangeArrowheads="1"/>
          </p:cNvSpPr>
          <p:nvPr/>
        </p:nvSpPr>
        <p:spPr bwMode="auto">
          <a:xfrm>
            <a:off x="1447800" y="6553200"/>
            <a:ext cx="3557588"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lang="en-US" b="0"/>
              <a:t>If  X ~ N (</a:t>
            </a:r>
            <a:r>
              <a:rPr lang="en-US" b="0">
                <a:sym typeface="Symbol" pitchFamily="18" charset="2"/>
              </a:rPr>
              <a:t>,  </a:t>
            </a:r>
            <a:r>
              <a:rPr lang="en-US" b="0" baseline="30000">
                <a:sym typeface="Symbol" pitchFamily="18" charset="2"/>
              </a:rPr>
              <a:t>2</a:t>
            </a:r>
            <a:r>
              <a:rPr lang="en-US" b="0">
                <a:sym typeface="Symbol" pitchFamily="18" charset="2"/>
              </a:rPr>
              <a:t>) and </a:t>
            </a:r>
            <a:r>
              <a:rPr lang="en-US" b="0"/>
              <a:t>Y = aX + b</a:t>
            </a:r>
          </a:p>
          <a:p>
            <a:pPr algn="l"/>
            <a:r>
              <a:rPr lang="en-US" b="0"/>
              <a:t>then    </a:t>
            </a:r>
          </a:p>
          <a:p>
            <a:pPr algn="l"/>
            <a:r>
              <a:rPr lang="en-US" b="0"/>
              <a:t>	Y ~ N(a</a:t>
            </a:r>
            <a:r>
              <a:rPr lang="en-US" b="0">
                <a:sym typeface="Symbol" pitchFamily="18" charset="2"/>
              </a:rPr>
              <a:t> + b, a </a:t>
            </a:r>
            <a:r>
              <a:rPr lang="en-US" b="0" baseline="30000">
                <a:sym typeface="Symbol" pitchFamily="18" charset="2"/>
              </a:rPr>
              <a:t>2</a:t>
            </a:r>
            <a:r>
              <a:rPr lang="en-US" b="0">
                <a:sym typeface="Symbol" pitchFamily="18" charset="2"/>
              </a:rPr>
              <a:t></a:t>
            </a:r>
            <a:r>
              <a:rPr lang="en-US" b="0" baseline="30000">
                <a:sym typeface="Symbol" pitchFamily="18" charset="2"/>
              </a:rPr>
              <a:t>2</a:t>
            </a:r>
            <a:r>
              <a:rPr lang="en-US" b="0">
                <a:sym typeface="Symbol" pitchFamily="18" charset="2"/>
              </a:rPr>
              <a: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5843"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5844"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86D0A31-5F53-4C35-B20B-3D69A19A713B}" type="slidenum">
              <a:rPr lang="en-US" sz="1400" b="0" smtClean="0"/>
              <a:pPr/>
              <a:t>99</a:t>
            </a:fld>
            <a:endParaRPr lang="en-US" sz="1400" b="0" smtClean="0"/>
          </a:p>
        </p:txBody>
      </p:sp>
      <p:sp>
        <p:nvSpPr>
          <p:cNvPr id="35845" name="Text Box 2"/>
          <p:cNvSpPr txBox="1">
            <a:spLocks noChangeArrowheads="1"/>
          </p:cNvSpPr>
          <p:nvPr/>
        </p:nvSpPr>
        <p:spPr bwMode="auto">
          <a:xfrm>
            <a:off x="1371600" y="754063"/>
            <a:ext cx="4038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Converting to Standard Normal</a:t>
            </a:r>
          </a:p>
        </p:txBody>
      </p:sp>
      <p:sp>
        <p:nvSpPr>
          <p:cNvPr id="35846" name="Line 3"/>
          <p:cNvSpPr>
            <a:spLocks noChangeShapeType="1"/>
          </p:cNvSpPr>
          <p:nvPr/>
        </p:nvSpPr>
        <p:spPr bwMode="auto">
          <a:xfrm>
            <a:off x="1066800" y="14478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5847" name="Text Box 4"/>
          <p:cNvSpPr txBox="1">
            <a:spLocks noChangeArrowheads="1"/>
          </p:cNvSpPr>
          <p:nvPr/>
        </p:nvSpPr>
        <p:spPr bwMode="auto">
          <a:xfrm>
            <a:off x="838200" y="1676400"/>
            <a:ext cx="5105400" cy="2987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How can we convert a N(</a:t>
            </a:r>
            <a:r>
              <a:rPr lang="en-US" b="0">
                <a:sym typeface="Symbol" pitchFamily="18" charset="2"/>
              </a:rPr>
              <a:t>,</a:t>
            </a:r>
            <a:r>
              <a:rPr lang="en-US" b="0" baseline="30000">
                <a:sym typeface="Symbol" pitchFamily="18" charset="2"/>
              </a:rPr>
              <a:t>2</a:t>
            </a:r>
            <a:r>
              <a:rPr lang="en-US" b="0">
                <a:sym typeface="Symbol" pitchFamily="18" charset="2"/>
              </a:rPr>
              <a:t>) to a standard normal?</a:t>
            </a:r>
          </a:p>
          <a:p>
            <a:pPr algn="l">
              <a:spcBef>
                <a:spcPct val="50000"/>
              </a:spcBef>
            </a:pPr>
            <a:endParaRPr lang="en-US" b="0">
              <a:sym typeface="Symbol" pitchFamily="18" charset="2"/>
            </a:endParaRPr>
          </a:p>
          <a:p>
            <a:pPr algn="l">
              <a:spcBef>
                <a:spcPct val="50000"/>
              </a:spcBef>
            </a:pPr>
            <a:r>
              <a:rPr lang="en-US">
                <a:sym typeface="Symbol" pitchFamily="18" charset="2"/>
              </a:rPr>
              <a:t>Standardize:</a:t>
            </a:r>
          </a:p>
          <a:p>
            <a:pPr algn="l">
              <a:spcBef>
                <a:spcPct val="50000"/>
              </a:spcBef>
            </a:pPr>
            <a:endParaRPr lang="en-US">
              <a:sym typeface="Symbol" pitchFamily="18" charset="2"/>
            </a:endParaRPr>
          </a:p>
          <a:p>
            <a:pPr algn="l">
              <a:spcBef>
                <a:spcPct val="50000"/>
              </a:spcBef>
            </a:pPr>
            <a:endParaRPr lang="en-US">
              <a:sym typeface="Symbol" pitchFamily="18" charset="2"/>
            </a:endParaRPr>
          </a:p>
          <a:p>
            <a:pPr algn="l">
              <a:spcBef>
                <a:spcPct val="50000"/>
              </a:spcBef>
            </a:pPr>
            <a:r>
              <a:rPr lang="en-US" b="0">
                <a:sym typeface="Symbol" pitchFamily="18" charset="2"/>
              </a:rPr>
              <a:t>What is the mean and variance of Z?</a:t>
            </a:r>
            <a:endParaRPr lang="en-US" b="0"/>
          </a:p>
        </p:txBody>
      </p:sp>
      <p:graphicFrame>
        <p:nvGraphicFramePr>
          <p:cNvPr id="35848" name="Object 5"/>
          <p:cNvGraphicFramePr>
            <a:graphicFrameLocks noChangeAspect="1"/>
          </p:cNvGraphicFramePr>
          <p:nvPr/>
        </p:nvGraphicFramePr>
        <p:xfrm>
          <a:off x="2590800" y="3276600"/>
          <a:ext cx="1117600" cy="609600"/>
        </p:xfrm>
        <a:graphic>
          <a:graphicData uri="http://schemas.openxmlformats.org/presentationml/2006/ole">
            <mc:AlternateContent xmlns:mc="http://schemas.openxmlformats.org/markup-compatibility/2006">
              <mc:Choice xmlns:v="urn:schemas-microsoft-com:vml" Requires="v">
                <p:oleObj spid="_x0000_s35902" name="Equation" r:id="rId3" imgW="1117600" imgH="609600" progId="Equation.3">
                  <p:embed/>
                </p:oleObj>
              </mc:Choice>
              <mc:Fallback>
                <p:oleObj name="Equation" r:id="rId3" imgW="1117600" imgH="609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3276600"/>
                        <a:ext cx="1117600" cy="609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35849" name="Text Box 6"/>
          <p:cNvSpPr txBox="1">
            <a:spLocks noChangeArrowheads="1"/>
          </p:cNvSpPr>
          <p:nvPr/>
        </p:nvSpPr>
        <p:spPr bwMode="auto">
          <a:xfrm>
            <a:off x="914400" y="5029200"/>
            <a:ext cx="4648200" cy="854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1.  E(Z) = (1/ </a:t>
            </a:r>
            <a:r>
              <a:rPr lang="en-US" b="0">
                <a:sym typeface="Symbol" pitchFamily="18" charset="2"/>
              </a:rPr>
              <a:t>)E(X - ) = 0</a:t>
            </a:r>
          </a:p>
          <a:p>
            <a:pPr algn="l">
              <a:spcBef>
                <a:spcPct val="50000"/>
              </a:spcBef>
            </a:pPr>
            <a:r>
              <a:rPr lang="en-US" b="0">
                <a:sym typeface="Symbol" pitchFamily="18" charset="2"/>
              </a:rPr>
              <a:t>2.  V(Z) = </a:t>
            </a:r>
            <a:r>
              <a:rPr lang="en-US" b="0"/>
              <a:t>(1/ </a:t>
            </a:r>
            <a:r>
              <a:rPr lang="en-US" b="0">
                <a:sym typeface="Symbol" pitchFamily="18" charset="2"/>
              </a:rPr>
              <a:t></a:t>
            </a:r>
            <a:r>
              <a:rPr lang="en-US" b="0" baseline="30000">
                <a:sym typeface="Symbol" pitchFamily="18" charset="2"/>
              </a:rPr>
              <a:t>2</a:t>
            </a:r>
            <a:r>
              <a:rPr lang="en-US" b="0">
                <a:sym typeface="Symbol" pitchFamily="18" charset="2"/>
              </a:rPr>
              <a:t>)V(X) = 1</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6867"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6868"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B1FB7201-AA81-4E2F-B03B-21AECD3AB5C4}" type="slidenum">
              <a:rPr lang="en-US" sz="1400" b="0" smtClean="0"/>
              <a:pPr/>
              <a:t>100</a:t>
            </a:fld>
            <a:endParaRPr lang="en-US" sz="1400" b="0" smtClean="0"/>
          </a:p>
        </p:txBody>
      </p:sp>
      <p:sp>
        <p:nvSpPr>
          <p:cNvPr id="36869" name="Text Box 2"/>
          <p:cNvSpPr txBox="1">
            <a:spLocks noChangeArrowheads="1"/>
          </p:cNvSpPr>
          <p:nvPr/>
        </p:nvSpPr>
        <p:spPr bwMode="auto">
          <a:xfrm>
            <a:off x="1524000" y="609600"/>
            <a:ext cx="37338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Distribution - Calculating Probabilities</a:t>
            </a:r>
          </a:p>
        </p:txBody>
      </p:sp>
      <p:sp>
        <p:nvSpPr>
          <p:cNvPr id="36870" name="Line 3"/>
          <p:cNvSpPr>
            <a:spLocks noChangeShapeType="1"/>
          </p:cNvSpPr>
          <p:nvPr/>
        </p:nvSpPr>
        <p:spPr bwMode="auto">
          <a:xfrm>
            <a:off x="1143000" y="1524000"/>
            <a:ext cx="4495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871" name="Text Box 4"/>
          <p:cNvSpPr txBox="1">
            <a:spLocks noChangeArrowheads="1"/>
          </p:cNvSpPr>
          <p:nvPr/>
        </p:nvSpPr>
        <p:spPr bwMode="auto">
          <a:xfrm>
            <a:off x="914400" y="1905000"/>
            <a:ext cx="5105400" cy="2073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Return to cholesterol example (Rosner 5.20)</a:t>
            </a:r>
          </a:p>
          <a:p>
            <a:pPr algn="l">
              <a:spcBef>
                <a:spcPct val="50000"/>
              </a:spcBef>
            </a:pPr>
            <a:r>
              <a:rPr lang="en-US" b="0"/>
              <a:t>Serum cholesterol is approximately normally distributed with mean 219 mg/mL and standard deviation 50 mg/mL. If the clinically desirable range is &lt; 200 mg/mL, then what proportion of the population falls in this range?</a:t>
            </a:r>
          </a:p>
        </p:txBody>
      </p:sp>
      <p:graphicFrame>
        <p:nvGraphicFramePr>
          <p:cNvPr id="36872" name="Object 5"/>
          <p:cNvGraphicFramePr>
            <a:graphicFrameLocks noChangeAspect="1"/>
          </p:cNvGraphicFramePr>
          <p:nvPr/>
        </p:nvGraphicFramePr>
        <p:xfrm>
          <a:off x="1066800" y="4248150"/>
          <a:ext cx="4178300" cy="1981200"/>
        </p:xfrm>
        <a:graphic>
          <a:graphicData uri="http://schemas.openxmlformats.org/presentationml/2006/ole">
            <mc:AlternateContent xmlns:mc="http://schemas.openxmlformats.org/markup-compatibility/2006">
              <mc:Choice xmlns:v="urn:schemas-microsoft-com:vml" Requires="v">
                <p:oleObj spid="_x0000_s36926" name="Equation" r:id="rId3" imgW="4178300" imgH="1981200" progId="Equation.3">
                  <p:embed/>
                </p:oleObj>
              </mc:Choice>
              <mc:Fallback>
                <p:oleObj name="Equation" r:id="rId3" imgW="4178300" imgH="1981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248150"/>
                        <a:ext cx="4178300" cy="1981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9" name="Text Box 4"/>
          <p:cNvSpPr txBox="1">
            <a:spLocks noChangeArrowheads="1"/>
          </p:cNvSpPr>
          <p:nvPr/>
        </p:nvSpPr>
        <p:spPr bwMode="auto">
          <a:xfrm>
            <a:off x="2413000" y="5880100"/>
            <a:ext cx="4000500" cy="8617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i="1" dirty="0"/>
              <a:t>       P( Z &gt; </a:t>
            </a:r>
            <a:r>
              <a:rPr lang="en-US" b="0" dirty="0"/>
              <a:t>0.38</a:t>
            </a:r>
            <a:r>
              <a:rPr lang="en-US" b="0" dirty="0" smtClean="0"/>
              <a:t>)</a:t>
            </a:r>
          </a:p>
          <a:p>
            <a:pPr algn="l">
              <a:spcBef>
                <a:spcPct val="50000"/>
              </a:spcBef>
            </a:pPr>
            <a:r>
              <a:rPr lang="en-US" b="0" dirty="0" smtClean="0"/>
              <a:t> =     </a:t>
            </a:r>
            <a:r>
              <a:rPr lang="en-US" b="0" dirty="0"/>
              <a:t>0.3520.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789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789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555401FD-0284-4C62-B854-939A64052B9B}" type="slidenum">
              <a:rPr lang="en-US" sz="1400" b="0" smtClean="0"/>
              <a:pPr/>
              <a:t>101</a:t>
            </a:fld>
            <a:endParaRPr lang="en-US" sz="1400" b="0" smtClean="0"/>
          </a:p>
        </p:txBody>
      </p:sp>
      <p:sp>
        <p:nvSpPr>
          <p:cNvPr id="37893" name="Line 2"/>
          <p:cNvSpPr>
            <a:spLocks noChangeShapeType="1"/>
          </p:cNvSpPr>
          <p:nvPr/>
        </p:nvSpPr>
        <p:spPr bwMode="auto">
          <a:xfrm>
            <a:off x="1219200" y="1371600"/>
            <a:ext cx="4495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7894" name="Text Box 3"/>
          <p:cNvSpPr txBox="1">
            <a:spLocks noChangeArrowheads="1"/>
          </p:cNvSpPr>
          <p:nvPr/>
        </p:nvSpPr>
        <p:spPr bwMode="auto">
          <a:xfrm>
            <a:off x="1447800" y="533400"/>
            <a:ext cx="38100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Approximation to Binomial</a:t>
            </a:r>
            <a:endParaRPr lang="en-US" b="0"/>
          </a:p>
        </p:txBody>
      </p:sp>
      <p:sp>
        <p:nvSpPr>
          <p:cNvPr id="37895" name="Text Box 4"/>
          <p:cNvSpPr txBox="1">
            <a:spLocks noChangeArrowheads="1"/>
          </p:cNvSpPr>
          <p:nvPr/>
        </p:nvSpPr>
        <p:spPr bwMode="auto">
          <a:xfrm>
            <a:off x="838200" y="1524000"/>
            <a:ext cx="1676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u="sng"/>
              <a:t>Example</a:t>
            </a:r>
            <a:endParaRPr lang="en-US" b="0"/>
          </a:p>
        </p:txBody>
      </p:sp>
      <p:sp>
        <p:nvSpPr>
          <p:cNvPr id="37896" name="Text Box 5"/>
          <p:cNvSpPr txBox="1">
            <a:spLocks noChangeArrowheads="1"/>
          </p:cNvSpPr>
          <p:nvPr/>
        </p:nvSpPr>
        <p:spPr bwMode="auto">
          <a:xfrm>
            <a:off x="838200" y="1981200"/>
            <a:ext cx="5181600" cy="17851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Suppose the prevalence of HPV in women 18 -22 years old is 0.30. What is the probability that in a sample of 60 women from this population 9 or fewer would be infected?</a:t>
            </a:r>
          </a:p>
          <a:p>
            <a:pPr algn="l">
              <a:spcBef>
                <a:spcPct val="50000"/>
              </a:spcBef>
            </a:pPr>
            <a:endParaRPr lang="en-US" b="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07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07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7668A61-AACE-4A5E-A3D4-000FEE66EE68}" type="slidenum">
              <a:rPr lang="en-US" sz="1400" b="0" smtClean="0"/>
              <a:pPr/>
              <a:t>66</a:t>
            </a:fld>
            <a:endParaRPr lang="en-US" sz="1400" b="0" smtClean="0"/>
          </a:p>
        </p:txBody>
      </p:sp>
      <p:sp>
        <p:nvSpPr>
          <p:cNvPr id="3077" name="Text Box 2"/>
          <p:cNvSpPr txBox="1">
            <a:spLocks noChangeArrowheads="1"/>
          </p:cNvSpPr>
          <p:nvPr/>
        </p:nvSpPr>
        <p:spPr bwMode="auto">
          <a:xfrm>
            <a:off x="1190625" y="914400"/>
            <a:ext cx="4495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t>Adding means and variances</a:t>
            </a:r>
            <a:endParaRPr lang="en-US" dirty="0"/>
          </a:p>
        </p:txBody>
      </p:sp>
      <p:sp>
        <p:nvSpPr>
          <p:cNvPr id="3078"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079" name="Text Box 4"/>
          <p:cNvSpPr txBox="1">
            <a:spLocks noChangeArrowheads="1"/>
          </p:cNvSpPr>
          <p:nvPr/>
        </p:nvSpPr>
        <p:spPr bwMode="auto">
          <a:xfrm>
            <a:off x="643467" y="1905000"/>
            <a:ext cx="5700183" cy="47089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solidFill>
                  <a:schemeClr val="accent2"/>
                </a:solidFill>
              </a:rPr>
              <a:t>Suppose that the graduate student’s experimental runs are independent, and the probability of success on the first experiment was 0.75, the probability of success on the second experiment was 0.75, and the probability of success on the third experiment was 0.75. </a:t>
            </a:r>
          </a:p>
          <a:p>
            <a:pPr algn="l">
              <a:spcBef>
                <a:spcPct val="50000"/>
              </a:spcBef>
            </a:pPr>
            <a:endParaRPr lang="en-US" b="0" dirty="0" smtClean="0">
              <a:solidFill>
                <a:schemeClr val="accent2"/>
              </a:solidFill>
            </a:endParaRPr>
          </a:p>
          <a:p>
            <a:pPr algn="l">
              <a:spcBef>
                <a:spcPct val="50000"/>
              </a:spcBef>
            </a:pPr>
            <a:r>
              <a:rPr lang="en-US" b="0" dirty="0">
                <a:solidFill>
                  <a:schemeClr val="accent2"/>
                </a:solidFill>
              </a:rPr>
              <a:t>What's the long run </a:t>
            </a:r>
            <a:r>
              <a:rPr lang="en-US" b="0" dirty="0" smtClean="0">
                <a:solidFill>
                  <a:schemeClr val="accent2"/>
                </a:solidFill>
              </a:rPr>
              <a:t>mean </a:t>
            </a:r>
            <a:r>
              <a:rPr lang="en-US" b="0" dirty="0">
                <a:solidFill>
                  <a:schemeClr val="accent2"/>
                </a:solidFill>
              </a:rPr>
              <a:t>number of </a:t>
            </a:r>
            <a:r>
              <a:rPr lang="en-US" b="0" dirty="0" smtClean="0">
                <a:solidFill>
                  <a:schemeClr val="accent2"/>
                </a:solidFill>
              </a:rPr>
              <a:t>successes? </a:t>
            </a:r>
          </a:p>
          <a:p>
            <a:pPr algn="l">
              <a:spcBef>
                <a:spcPct val="50000"/>
              </a:spcBef>
            </a:pPr>
            <a:endParaRPr lang="en-US" b="0" dirty="0">
              <a:solidFill>
                <a:schemeClr val="accent2"/>
              </a:solidFill>
            </a:endParaRPr>
          </a:p>
          <a:p>
            <a:pPr algn="l">
              <a:spcBef>
                <a:spcPct val="50000"/>
              </a:spcBef>
            </a:pPr>
            <a:endParaRPr lang="en-US" b="0" dirty="0">
              <a:solidFill>
                <a:schemeClr val="accent2"/>
              </a:solidFill>
            </a:endParaRPr>
          </a:p>
          <a:p>
            <a:pPr algn="l">
              <a:spcBef>
                <a:spcPct val="50000"/>
              </a:spcBef>
            </a:pPr>
            <a:r>
              <a:rPr lang="en-US" b="0" dirty="0" smtClean="0">
                <a:solidFill>
                  <a:schemeClr val="accent2"/>
                </a:solidFill>
              </a:rPr>
              <a:t> </a:t>
            </a:r>
          </a:p>
          <a:p>
            <a:pPr algn="l">
              <a:spcBef>
                <a:spcPct val="50000"/>
              </a:spcBef>
            </a:pPr>
            <a:endParaRPr lang="en-US" b="0" dirty="0">
              <a:solidFill>
                <a:schemeClr val="accent2"/>
              </a:solidFill>
            </a:endParaRPr>
          </a:p>
        </p:txBody>
      </p:sp>
    </p:spTree>
    <p:extLst>
      <p:ext uri="{BB962C8B-B14F-4D97-AF65-F5344CB8AC3E}">
        <p14:creationId xmlns:p14="http://schemas.microsoft.com/office/powerpoint/2010/main" val="6382982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789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789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555401FD-0284-4C62-B854-939A64052B9B}" type="slidenum">
              <a:rPr lang="en-US" sz="1400" b="0" smtClean="0"/>
              <a:pPr/>
              <a:t>102</a:t>
            </a:fld>
            <a:endParaRPr lang="en-US" sz="1400" b="0" smtClean="0"/>
          </a:p>
        </p:txBody>
      </p:sp>
      <p:sp>
        <p:nvSpPr>
          <p:cNvPr id="37893" name="Line 2"/>
          <p:cNvSpPr>
            <a:spLocks noChangeShapeType="1"/>
          </p:cNvSpPr>
          <p:nvPr/>
        </p:nvSpPr>
        <p:spPr bwMode="auto">
          <a:xfrm>
            <a:off x="1219200" y="1371600"/>
            <a:ext cx="4495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7894" name="Text Box 3"/>
          <p:cNvSpPr txBox="1">
            <a:spLocks noChangeArrowheads="1"/>
          </p:cNvSpPr>
          <p:nvPr/>
        </p:nvSpPr>
        <p:spPr bwMode="auto">
          <a:xfrm>
            <a:off x="1447800" y="533400"/>
            <a:ext cx="38100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Approximation to Binomial</a:t>
            </a:r>
            <a:endParaRPr lang="en-US" b="0"/>
          </a:p>
        </p:txBody>
      </p:sp>
      <p:sp>
        <p:nvSpPr>
          <p:cNvPr id="37895" name="Text Box 4"/>
          <p:cNvSpPr txBox="1">
            <a:spLocks noChangeArrowheads="1"/>
          </p:cNvSpPr>
          <p:nvPr/>
        </p:nvSpPr>
        <p:spPr bwMode="auto">
          <a:xfrm>
            <a:off x="838200" y="1524000"/>
            <a:ext cx="1676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u="sng"/>
              <a:t>Example</a:t>
            </a:r>
            <a:endParaRPr lang="en-US" b="0"/>
          </a:p>
        </p:txBody>
      </p:sp>
      <p:sp>
        <p:nvSpPr>
          <p:cNvPr id="37896" name="Text Box 5"/>
          <p:cNvSpPr txBox="1">
            <a:spLocks noChangeArrowheads="1"/>
          </p:cNvSpPr>
          <p:nvPr/>
        </p:nvSpPr>
        <p:spPr bwMode="auto">
          <a:xfrm>
            <a:off x="838200" y="1981200"/>
            <a:ext cx="5181600" cy="17851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Suppose the prevalence of HPV in women 18 -22 years old is 0.30. What is the probability that in a sample of 60 women from this population 9 or fewer would be infected?</a:t>
            </a:r>
          </a:p>
          <a:p>
            <a:pPr algn="l">
              <a:spcBef>
                <a:spcPct val="50000"/>
              </a:spcBef>
            </a:pPr>
            <a:endParaRPr lang="en-US" b="0" dirty="0"/>
          </a:p>
        </p:txBody>
      </p:sp>
      <p:pic>
        <p:nvPicPr>
          <p:cNvPr id="2" name="Picture 1"/>
          <p:cNvPicPr>
            <a:picLocks noChangeAspect="1"/>
          </p:cNvPicPr>
          <p:nvPr/>
        </p:nvPicPr>
        <p:blipFill>
          <a:blip r:embed="rId2"/>
          <a:stretch>
            <a:fillRect/>
          </a:stretch>
        </p:blipFill>
        <p:spPr>
          <a:xfrm>
            <a:off x="674337" y="4014986"/>
            <a:ext cx="5509326" cy="3766940"/>
          </a:xfrm>
          <a:prstGeom prst="rect">
            <a:avLst/>
          </a:prstGeom>
        </p:spPr>
      </p:pic>
    </p:spTree>
    <p:extLst>
      <p:ext uri="{BB962C8B-B14F-4D97-AF65-F5344CB8AC3E}">
        <p14:creationId xmlns:p14="http://schemas.microsoft.com/office/powerpoint/2010/main" val="1193916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9939"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9940"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53D2C627-CCA1-4A97-9230-0744D5A83780}" type="slidenum">
              <a:rPr lang="en-US" sz="1400" b="0" smtClean="0"/>
              <a:pPr/>
              <a:t>103</a:t>
            </a:fld>
            <a:endParaRPr lang="en-US" sz="1400" b="0" smtClean="0"/>
          </a:p>
        </p:txBody>
      </p:sp>
      <p:sp>
        <p:nvSpPr>
          <p:cNvPr id="39941" name="Line 2"/>
          <p:cNvSpPr>
            <a:spLocks noChangeShapeType="1"/>
          </p:cNvSpPr>
          <p:nvPr/>
        </p:nvSpPr>
        <p:spPr bwMode="auto">
          <a:xfrm>
            <a:off x="1219200" y="1371600"/>
            <a:ext cx="4495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9942" name="Text Box 3"/>
          <p:cNvSpPr txBox="1">
            <a:spLocks noChangeArrowheads="1"/>
          </p:cNvSpPr>
          <p:nvPr/>
        </p:nvSpPr>
        <p:spPr bwMode="auto">
          <a:xfrm>
            <a:off x="1447800" y="533400"/>
            <a:ext cx="38100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Approximation to Binomial</a:t>
            </a:r>
            <a:endParaRPr lang="en-US" b="0"/>
          </a:p>
        </p:txBody>
      </p:sp>
      <mc:AlternateContent xmlns:mc="http://schemas.openxmlformats.org/markup-compatibility/2006">
        <mc:Choice xmlns:a14="http://schemas.microsoft.com/office/drawing/2010/main" Requires="a14">
          <p:sp>
            <p:nvSpPr>
              <p:cNvPr id="39943" name="Text Box 4"/>
              <p:cNvSpPr txBox="1">
                <a:spLocks noChangeArrowheads="1"/>
              </p:cNvSpPr>
              <p:nvPr/>
            </p:nvSpPr>
            <p:spPr bwMode="auto">
              <a:xfrm>
                <a:off x="914400" y="2609850"/>
                <a:ext cx="5029200" cy="3170099"/>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514350" indent="-163513">
                  <a:defRPr sz="2000" b="1">
                    <a:solidFill>
                      <a:schemeClr val="tx1"/>
                    </a:solidFill>
                    <a:latin typeface="Times New Roman" charset="0"/>
                  </a:defRPr>
                </a:lvl2pPr>
                <a:lvl3pPr>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40000"/>
                  </a:spcBef>
                </a:pPr>
                <a:r>
                  <a:rPr lang="en-US" b="0" dirty="0" smtClean="0"/>
                  <a:t> </a:t>
                </a:r>
                <a:r>
                  <a:rPr lang="en-US" dirty="0"/>
                  <a:t>Binomial</a:t>
                </a:r>
              </a:p>
              <a:p>
                <a:pPr lvl="1" algn="l">
                  <a:spcBef>
                    <a:spcPct val="40000"/>
                  </a:spcBef>
                  <a:buFontTx/>
                  <a:buChar char="•"/>
                </a:pPr>
                <a:r>
                  <a:rPr lang="en-US" b="0" dirty="0"/>
                  <a:t>When </a:t>
                </a:r>
                <a:r>
                  <a:rPr lang="en-US" dirty="0"/>
                  <a:t>np(1-p)</a:t>
                </a:r>
                <a:r>
                  <a:rPr lang="en-US" b="0" dirty="0"/>
                  <a:t> is “</a:t>
                </a:r>
                <a:r>
                  <a:rPr lang="en-US" b="0" dirty="0" smtClean="0"/>
                  <a:t>large enough” (</a:t>
                </a:r>
                <a14:m>
                  <m:oMath xmlns:m="http://schemas.openxmlformats.org/officeDocument/2006/math">
                    <m:r>
                      <a:rPr lang="en-US" b="0" i="1" smtClean="0">
                        <a:latin typeface="Cambria Math" charset="0"/>
                        <a:ea typeface="Cambria Math" charset="0"/>
                        <a:cs typeface="Cambria Math" charset="0"/>
                      </a:rPr>
                      <m:t>≥10</m:t>
                    </m:r>
                  </m:oMath>
                </a14:m>
                <a:r>
                  <a:rPr lang="en-US" b="0" dirty="0" smtClean="0"/>
                  <a:t>) </a:t>
                </a:r>
                <a:r>
                  <a:rPr lang="en-US" b="0" dirty="0"/>
                  <a:t>the normal may be used to approximate the binomial.</a:t>
                </a:r>
              </a:p>
              <a:p>
                <a:pPr lvl="1" algn="l">
                  <a:spcBef>
                    <a:spcPct val="40000"/>
                  </a:spcBef>
                  <a:buFontTx/>
                  <a:buChar char="•"/>
                </a:pPr>
                <a:r>
                  <a:rPr lang="en-US" b="0" dirty="0"/>
                  <a:t>X ~ </a:t>
                </a:r>
                <a:r>
                  <a:rPr lang="en-US" b="0" dirty="0" smtClean="0"/>
                  <a:t>Bin(</a:t>
                </a:r>
                <a:r>
                  <a:rPr lang="en-US" b="0" dirty="0" err="1" smtClean="0"/>
                  <a:t>n,p</a:t>
                </a:r>
                <a:r>
                  <a:rPr lang="en-US" b="0" dirty="0"/>
                  <a:t>)</a:t>
                </a:r>
              </a:p>
              <a:p>
                <a:pPr lvl="2" algn="l">
                  <a:spcBef>
                    <a:spcPct val="40000"/>
                  </a:spcBef>
                </a:pPr>
                <a:r>
                  <a:rPr lang="en-US" b="0" dirty="0"/>
                  <a:t>E(X) = np</a:t>
                </a:r>
              </a:p>
              <a:p>
                <a:pPr lvl="2" algn="l">
                  <a:spcBef>
                    <a:spcPct val="40000"/>
                  </a:spcBef>
                </a:pPr>
                <a:r>
                  <a:rPr lang="en-US" b="0" dirty="0"/>
                  <a:t>V(X) = np(1-p)</a:t>
                </a:r>
              </a:p>
              <a:p>
                <a:pPr lvl="1" algn="l">
                  <a:spcBef>
                    <a:spcPct val="40000"/>
                  </a:spcBef>
                  <a:buFontTx/>
                  <a:buChar char="•"/>
                </a:pPr>
                <a:r>
                  <a:rPr lang="en-US" b="0" dirty="0"/>
                  <a:t>X is approximately N(</a:t>
                </a:r>
                <a:r>
                  <a:rPr lang="en-US" b="0" dirty="0" err="1"/>
                  <a:t>np,np</a:t>
                </a:r>
                <a:r>
                  <a:rPr lang="en-US" b="0" dirty="0"/>
                  <a:t>(1-p))</a:t>
                </a:r>
              </a:p>
            </p:txBody>
          </p:sp>
        </mc:Choice>
        <mc:Fallback>
          <p:sp>
            <p:nvSpPr>
              <p:cNvPr id="39943" name="Text Box 4"/>
              <p:cNvSpPr txBox="1">
                <a:spLocks noRot="1" noChangeAspect="1" noMove="1" noResize="1" noEditPoints="1" noAdjustHandles="1" noChangeArrowheads="1" noChangeShapeType="1" noTextEdit="1"/>
              </p:cNvSpPr>
              <p:nvPr/>
            </p:nvSpPr>
            <p:spPr bwMode="auto">
              <a:xfrm>
                <a:off x="914400" y="2609850"/>
                <a:ext cx="5029200" cy="3170099"/>
              </a:xfrm>
              <a:prstGeom prst="rect">
                <a:avLst/>
              </a:prstGeom>
              <a:blipFill rotWithShape="0">
                <a:blip r:embed="rId2"/>
                <a:stretch>
                  <a:fillRect t="-962" b="-2500"/>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40963"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40964"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13DD00F3-8499-4CE7-AE79-A624BC448B9E}" type="slidenum">
              <a:rPr lang="en-US" sz="1400" b="0" smtClean="0"/>
              <a:pPr/>
              <a:t>104</a:t>
            </a:fld>
            <a:endParaRPr lang="en-US" sz="1400" b="0" smtClean="0"/>
          </a:p>
        </p:txBody>
      </p:sp>
      <p:sp>
        <p:nvSpPr>
          <p:cNvPr id="40965" name="Line 2"/>
          <p:cNvSpPr>
            <a:spLocks noChangeShapeType="1"/>
          </p:cNvSpPr>
          <p:nvPr/>
        </p:nvSpPr>
        <p:spPr bwMode="auto">
          <a:xfrm>
            <a:off x="1219200" y="1371600"/>
            <a:ext cx="4495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0966" name="Text Box 3"/>
          <p:cNvSpPr txBox="1">
            <a:spLocks noChangeArrowheads="1"/>
          </p:cNvSpPr>
          <p:nvPr/>
        </p:nvSpPr>
        <p:spPr bwMode="auto">
          <a:xfrm>
            <a:off x="1447800" y="533400"/>
            <a:ext cx="38100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Approximation to Binomial</a:t>
            </a:r>
            <a:endParaRPr lang="en-US" b="0"/>
          </a:p>
        </p:txBody>
      </p:sp>
      <p:sp>
        <p:nvSpPr>
          <p:cNvPr id="40967" name="Text Box 4"/>
          <p:cNvSpPr txBox="1">
            <a:spLocks noChangeArrowheads="1"/>
          </p:cNvSpPr>
          <p:nvPr/>
        </p:nvSpPr>
        <p:spPr bwMode="auto">
          <a:xfrm>
            <a:off x="838200" y="1524000"/>
            <a:ext cx="1676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u="sng"/>
              <a:t>Example</a:t>
            </a:r>
            <a:endParaRPr lang="en-US" b="0"/>
          </a:p>
        </p:txBody>
      </p:sp>
      <p:sp>
        <p:nvSpPr>
          <p:cNvPr id="40968" name="Text Box 5"/>
          <p:cNvSpPr txBox="1">
            <a:spLocks noChangeArrowheads="1"/>
          </p:cNvSpPr>
          <p:nvPr/>
        </p:nvSpPr>
        <p:spPr bwMode="auto">
          <a:xfrm>
            <a:off x="838200" y="1981200"/>
            <a:ext cx="5181600" cy="44012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Suppose the prevalence of HPV in women 18 -22 years old is 0.30. What is the probability that in a sample of 60 women from this population that 9 or less would be infected?</a:t>
            </a:r>
          </a:p>
          <a:p>
            <a:pPr algn="l">
              <a:spcBef>
                <a:spcPct val="50000"/>
              </a:spcBef>
            </a:pPr>
            <a:r>
              <a:rPr lang="en-US" b="0" u="sng" dirty="0" smtClean="0"/>
              <a:t>Solution</a:t>
            </a:r>
            <a:endParaRPr lang="en-US" b="0" dirty="0"/>
          </a:p>
          <a:p>
            <a:pPr algn="l">
              <a:spcBef>
                <a:spcPct val="50000"/>
              </a:spcBef>
            </a:pPr>
            <a:r>
              <a:rPr lang="en-US" b="0" dirty="0" smtClean="0"/>
              <a:t>X </a:t>
            </a:r>
            <a:r>
              <a:rPr lang="en-US" b="0" dirty="0"/>
              <a:t>= number infected out of 60</a:t>
            </a:r>
          </a:p>
          <a:p>
            <a:pPr algn="l">
              <a:spcBef>
                <a:spcPct val="50000"/>
              </a:spcBef>
            </a:pPr>
            <a:r>
              <a:rPr lang="en-US" b="0" dirty="0" smtClean="0"/>
              <a:t>X ~ Binomial(n=60, p =0.3)</a:t>
            </a:r>
          </a:p>
          <a:p>
            <a:pPr algn="l">
              <a:spcBef>
                <a:spcPct val="50000"/>
              </a:spcBef>
            </a:pPr>
            <a:r>
              <a:rPr lang="en-US" b="0" dirty="0" smtClean="0"/>
              <a:t>X close to Normal distribution with mean 60*0.3=18 and variance </a:t>
            </a:r>
            <a:r>
              <a:rPr lang="en-US" b="0" dirty="0" smtClean="0"/>
              <a:t>60</a:t>
            </a:r>
            <a:r>
              <a:rPr lang="en-US" b="0" dirty="0" smtClean="0"/>
              <a:t>*0.3</a:t>
            </a:r>
            <a:r>
              <a:rPr lang="en-US" b="0" dirty="0" smtClean="0"/>
              <a:t>*(1-0.3)=12.6</a:t>
            </a:r>
            <a:endParaRPr lang="en-US" b="0" dirty="0"/>
          </a:p>
          <a:p>
            <a:pPr algn="l">
              <a:spcBef>
                <a:spcPct val="50000"/>
              </a:spcBef>
            </a:pPr>
            <a:endParaRPr lang="en-US" b="0" dirty="0" smtClean="0"/>
          </a:p>
          <a:p>
            <a:pPr algn="l">
              <a:spcBef>
                <a:spcPct val="50000"/>
              </a:spcBef>
            </a:pPr>
            <a:endParaRPr lang="en-US" b="0" dirty="0" smtClean="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5556291"/>
            <a:ext cx="4914900" cy="2532512"/>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07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07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7668A61-AACE-4A5E-A3D4-000FEE66EE68}" type="slidenum">
              <a:rPr lang="en-US" sz="1400" b="0" smtClean="0"/>
              <a:pPr/>
              <a:t>67</a:t>
            </a:fld>
            <a:endParaRPr lang="en-US" sz="1400" b="0" smtClean="0"/>
          </a:p>
        </p:txBody>
      </p:sp>
      <p:sp>
        <p:nvSpPr>
          <p:cNvPr id="3077" name="Text Box 2"/>
          <p:cNvSpPr txBox="1">
            <a:spLocks noChangeArrowheads="1"/>
          </p:cNvSpPr>
          <p:nvPr/>
        </p:nvSpPr>
        <p:spPr bwMode="auto">
          <a:xfrm>
            <a:off x="1190625" y="914400"/>
            <a:ext cx="4495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t>Adding means and variances</a:t>
            </a:r>
            <a:endParaRPr lang="en-US" dirty="0"/>
          </a:p>
        </p:txBody>
      </p:sp>
      <p:sp>
        <p:nvSpPr>
          <p:cNvPr id="3078"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079" name="Text Box 4"/>
          <p:cNvSpPr txBox="1">
            <a:spLocks noChangeArrowheads="1"/>
          </p:cNvSpPr>
          <p:nvPr/>
        </p:nvSpPr>
        <p:spPr bwMode="auto">
          <a:xfrm>
            <a:off x="643467" y="1905000"/>
            <a:ext cx="5700183" cy="74789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solidFill>
                  <a:schemeClr val="accent2"/>
                </a:solidFill>
              </a:rPr>
              <a:t>Suppose that the graduate student’s experimental runs are independent, and the probability of success on the first experiment was 0.75, the probability of success on the second experiment was 0.75, and the probability of success on the third experiment was 0.75. </a:t>
            </a:r>
          </a:p>
          <a:p>
            <a:pPr algn="l">
              <a:spcBef>
                <a:spcPct val="50000"/>
              </a:spcBef>
            </a:pPr>
            <a:endParaRPr lang="en-US" b="0" dirty="0" smtClean="0">
              <a:solidFill>
                <a:schemeClr val="accent2"/>
              </a:solidFill>
            </a:endParaRPr>
          </a:p>
          <a:p>
            <a:pPr algn="l">
              <a:spcBef>
                <a:spcPct val="50000"/>
              </a:spcBef>
            </a:pPr>
            <a:r>
              <a:rPr lang="en-US" b="0" dirty="0">
                <a:solidFill>
                  <a:schemeClr val="accent2"/>
                </a:solidFill>
              </a:rPr>
              <a:t>What's the long run </a:t>
            </a:r>
            <a:r>
              <a:rPr lang="en-US" b="0" dirty="0" smtClean="0">
                <a:solidFill>
                  <a:schemeClr val="accent2"/>
                </a:solidFill>
              </a:rPr>
              <a:t>mean </a:t>
            </a:r>
            <a:r>
              <a:rPr lang="en-US" b="0" dirty="0">
                <a:solidFill>
                  <a:schemeClr val="accent2"/>
                </a:solidFill>
              </a:rPr>
              <a:t>number of </a:t>
            </a:r>
            <a:r>
              <a:rPr lang="en-US" b="0" dirty="0" smtClean="0">
                <a:solidFill>
                  <a:schemeClr val="accent2"/>
                </a:solidFill>
              </a:rPr>
              <a:t>successes? </a:t>
            </a:r>
          </a:p>
          <a:p>
            <a:pPr algn="l">
              <a:spcBef>
                <a:spcPct val="50000"/>
              </a:spcBef>
            </a:pPr>
            <a:endParaRPr lang="en-US" b="0" dirty="0">
              <a:solidFill>
                <a:schemeClr val="accent2"/>
              </a:solidFill>
            </a:endParaRPr>
          </a:p>
          <a:p>
            <a:pPr algn="l">
              <a:spcBef>
                <a:spcPct val="50000"/>
              </a:spcBef>
            </a:pPr>
            <a:r>
              <a:rPr lang="en-US" b="0" dirty="0" smtClean="0"/>
              <a:t>Mean # successes over 3 experiments</a:t>
            </a:r>
          </a:p>
          <a:p>
            <a:pPr algn="l">
              <a:spcBef>
                <a:spcPct val="50000"/>
              </a:spcBef>
            </a:pPr>
            <a:r>
              <a:rPr lang="en-US" b="0" dirty="0"/>
              <a:t> </a:t>
            </a:r>
            <a:r>
              <a:rPr lang="en-US" b="0" dirty="0" smtClean="0"/>
              <a:t>= </a:t>
            </a:r>
            <a:r>
              <a:rPr lang="en-US" b="0" dirty="0"/>
              <a:t>mean number of successes in 1</a:t>
            </a:r>
            <a:r>
              <a:rPr lang="en-US" b="0" baseline="30000" dirty="0"/>
              <a:t>st</a:t>
            </a:r>
            <a:r>
              <a:rPr lang="en-US" b="0" dirty="0"/>
              <a:t> experiment +</a:t>
            </a:r>
          </a:p>
          <a:p>
            <a:pPr algn="l">
              <a:spcBef>
                <a:spcPct val="50000"/>
              </a:spcBef>
            </a:pPr>
            <a:r>
              <a:rPr lang="en-US" b="0" dirty="0"/>
              <a:t>       </a:t>
            </a:r>
            <a:r>
              <a:rPr lang="en-US" b="0" dirty="0" smtClean="0"/>
              <a:t>mean </a:t>
            </a:r>
            <a:r>
              <a:rPr lang="en-US" b="0" dirty="0"/>
              <a:t>number of successes in </a:t>
            </a:r>
            <a:r>
              <a:rPr lang="en-US" b="0" dirty="0" smtClean="0"/>
              <a:t>2</a:t>
            </a:r>
            <a:r>
              <a:rPr lang="en-US" b="0" baseline="30000" dirty="0" smtClean="0"/>
              <a:t>nd</a:t>
            </a:r>
            <a:r>
              <a:rPr lang="en-US" b="0" dirty="0" smtClean="0"/>
              <a:t> </a:t>
            </a:r>
            <a:r>
              <a:rPr lang="en-US" b="0" dirty="0"/>
              <a:t>experiment +</a:t>
            </a:r>
          </a:p>
          <a:p>
            <a:pPr algn="l">
              <a:spcBef>
                <a:spcPct val="50000"/>
              </a:spcBef>
            </a:pPr>
            <a:r>
              <a:rPr lang="en-US" b="0" dirty="0"/>
              <a:t>       </a:t>
            </a:r>
            <a:r>
              <a:rPr lang="en-US" b="0" dirty="0" smtClean="0"/>
              <a:t>mean </a:t>
            </a:r>
            <a:r>
              <a:rPr lang="en-US" b="0" dirty="0"/>
              <a:t>number of successes in 3</a:t>
            </a:r>
            <a:r>
              <a:rPr lang="en-US" b="0" baseline="30000" dirty="0" smtClean="0"/>
              <a:t>st</a:t>
            </a:r>
            <a:r>
              <a:rPr lang="en-US" b="0" dirty="0" smtClean="0"/>
              <a:t> </a:t>
            </a:r>
            <a:r>
              <a:rPr lang="en-US" b="0" dirty="0"/>
              <a:t>experiment </a:t>
            </a:r>
            <a:endParaRPr lang="en-US" b="0" dirty="0" smtClean="0"/>
          </a:p>
          <a:p>
            <a:pPr algn="l">
              <a:spcBef>
                <a:spcPct val="50000"/>
              </a:spcBef>
            </a:pPr>
            <a:r>
              <a:rPr lang="en-US" b="0" dirty="0" smtClean="0"/>
              <a:t>= 0.75 + 0.75 + 0.75</a:t>
            </a:r>
          </a:p>
          <a:p>
            <a:pPr algn="l">
              <a:spcBef>
                <a:spcPct val="50000"/>
              </a:spcBef>
            </a:pPr>
            <a:r>
              <a:rPr lang="en-US" b="0" dirty="0" smtClean="0"/>
              <a:t>= 2.25</a:t>
            </a:r>
            <a:endParaRPr lang="en-US" b="0" dirty="0"/>
          </a:p>
          <a:p>
            <a:pPr algn="l">
              <a:spcBef>
                <a:spcPct val="50000"/>
              </a:spcBef>
            </a:pPr>
            <a:r>
              <a:rPr lang="en-US" b="0" dirty="0"/>
              <a:t>       </a:t>
            </a:r>
          </a:p>
          <a:p>
            <a:pPr algn="l">
              <a:spcBef>
                <a:spcPct val="50000"/>
              </a:spcBef>
            </a:pPr>
            <a:r>
              <a:rPr lang="en-US" b="0" dirty="0" smtClean="0"/>
              <a:t> </a:t>
            </a:r>
          </a:p>
          <a:p>
            <a:pPr algn="l">
              <a:spcBef>
                <a:spcPct val="50000"/>
              </a:spcBef>
            </a:pPr>
            <a:endParaRPr lang="en-US" b="0" dirty="0"/>
          </a:p>
        </p:txBody>
      </p:sp>
    </p:spTree>
    <p:extLst>
      <p:ext uri="{BB962C8B-B14F-4D97-AF65-F5344CB8AC3E}">
        <p14:creationId xmlns:p14="http://schemas.microsoft.com/office/powerpoint/2010/main" val="14902562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07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07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7668A61-AACE-4A5E-A3D4-000FEE66EE68}" type="slidenum">
              <a:rPr lang="en-US" sz="1400" b="0" smtClean="0"/>
              <a:pPr/>
              <a:t>68</a:t>
            </a:fld>
            <a:endParaRPr lang="en-US" sz="1400" b="0" smtClean="0"/>
          </a:p>
        </p:txBody>
      </p:sp>
      <p:sp>
        <p:nvSpPr>
          <p:cNvPr id="3077" name="Text Box 2"/>
          <p:cNvSpPr txBox="1">
            <a:spLocks noChangeArrowheads="1"/>
          </p:cNvSpPr>
          <p:nvPr/>
        </p:nvSpPr>
        <p:spPr bwMode="auto">
          <a:xfrm>
            <a:off x="1190625" y="914400"/>
            <a:ext cx="4495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t>Adding means and variances</a:t>
            </a:r>
            <a:endParaRPr lang="en-US" dirty="0"/>
          </a:p>
        </p:txBody>
      </p:sp>
      <p:sp>
        <p:nvSpPr>
          <p:cNvPr id="3078"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079" name="Text Box 4"/>
          <p:cNvSpPr txBox="1">
            <a:spLocks noChangeArrowheads="1"/>
          </p:cNvSpPr>
          <p:nvPr/>
        </p:nvSpPr>
        <p:spPr bwMode="auto">
          <a:xfrm>
            <a:off x="643467" y="1905000"/>
            <a:ext cx="5700183" cy="74789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solidFill>
                  <a:schemeClr val="accent2"/>
                </a:solidFill>
              </a:rPr>
              <a:t>Suppose that the graduate student’s experimental runs </a:t>
            </a:r>
            <a:r>
              <a:rPr lang="en-US" b="0" dirty="0" smtClean="0">
                <a:solidFill>
                  <a:schemeClr val="accent2"/>
                </a:solidFill>
              </a:rPr>
              <a:t>are independent</a:t>
            </a:r>
            <a:r>
              <a:rPr lang="en-US" b="0" dirty="0">
                <a:solidFill>
                  <a:schemeClr val="accent2"/>
                </a:solidFill>
              </a:rPr>
              <a:t>, </a:t>
            </a:r>
            <a:r>
              <a:rPr lang="en-US" b="0" dirty="0" smtClean="0">
                <a:solidFill>
                  <a:schemeClr val="accent2"/>
                </a:solidFill>
              </a:rPr>
              <a:t>and the </a:t>
            </a:r>
            <a:r>
              <a:rPr lang="en-US" b="0" dirty="0">
                <a:solidFill>
                  <a:schemeClr val="accent2"/>
                </a:solidFill>
              </a:rPr>
              <a:t>probability of success on the first experiment was </a:t>
            </a:r>
            <a:r>
              <a:rPr lang="en-US" b="0" dirty="0" smtClean="0">
                <a:solidFill>
                  <a:schemeClr val="accent2"/>
                </a:solidFill>
              </a:rPr>
              <a:t>0.75, </a:t>
            </a:r>
            <a:r>
              <a:rPr lang="en-US" b="0" dirty="0">
                <a:solidFill>
                  <a:schemeClr val="accent2"/>
                </a:solidFill>
              </a:rPr>
              <a:t>the probability of success on the second experiment was </a:t>
            </a:r>
            <a:r>
              <a:rPr lang="en-US" b="0" dirty="0" smtClean="0">
                <a:solidFill>
                  <a:schemeClr val="accent2"/>
                </a:solidFill>
              </a:rPr>
              <a:t>0.75</a:t>
            </a:r>
            <a:r>
              <a:rPr lang="en-US" b="0" dirty="0">
                <a:solidFill>
                  <a:schemeClr val="accent2"/>
                </a:solidFill>
              </a:rPr>
              <a:t>, and the probability of success on the third experiment </a:t>
            </a:r>
            <a:r>
              <a:rPr lang="en-US" b="0" dirty="0" smtClean="0">
                <a:solidFill>
                  <a:schemeClr val="accent2"/>
                </a:solidFill>
              </a:rPr>
              <a:t>was 0.75. </a:t>
            </a:r>
          </a:p>
          <a:p>
            <a:pPr algn="l">
              <a:spcBef>
                <a:spcPct val="50000"/>
              </a:spcBef>
            </a:pPr>
            <a:endParaRPr lang="en-US" b="0" dirty="0" smtClean="0">
              <a:solidFill>
                <a:schemeClr val="accent2"/>
              </a:solidFill>
            </a:endParaRPr>
          </a:p>
          <a:p>
            <a:pPr algn="l">
              <a:spcBef>
                <a:spcPct val="50000"/>
              </a:spcBef>
            </a:pPr>
            <a:r>
              <a:rPr lang="en-US" b="0" dirty="0">
                <a:solidFill>
                  <a:schemeClr val="accent2"/>
                </a:solidFill>
              </a:rPr>
              <a:t>What's the long run </a:t>
            </a:r>
            <a:r>
              <a:rPr lang="en-US" b="0" dirty="0" smtClean="0">
                <a:solidFill>
                  <a:schemeClr val="accent2"/>
                </a:solidFill>
              </a:rPr>
              <a:t>mean </a:t>
            </a:r>
            <a:r>
              <a:rPr lang="en-US" b="0" dirty="0">
                <a:solidFill>
                  <a:schemeClr val="accent2"/>
                </a:solidFill>
              </a:rPr>
              <a:t>number of </a:t>
            </a:r>
            <a:r>
              <a:rPr lang="en-US" b="0" dirty="0" smtClean="0">
                <a:solidFill>
                  <a:schemeClr val="accent2"/>
                </a:solidFill>
              </a:rPr>
              <a:t>successes? </a:t>
            </a:r>
          </a:p>
          <a:p>
            <a:pPr algn="l">
              <a:spcBef>
                <a:spcPct val="50000"/>
              </a:spcBef>
            </a:pPr>
            <a:endParaRPr lang="en-US" b="0" dirty="0">
              <a:solidFill>
                <a:schemeClr val="accent2"/>
              </a:solidFill>
            </a:endParaRPr>
          </a:p>
          <a:p>
            <a:pPr algn="l">
              <a:spcBef>
                <a:spcPct val="50000"/>
              </a:spcBef>
            </a:pPr>
            <a:r>
              <a:rPr lang="en-US" b="0" dirty="0" smtClean="0"/>
              <a:t>Mean # successes over 3 experiments</a:t>
            </a:r>
          </a:p>
          <a:p>
            <a:pPr algn="l">
              <a:spcBef>
                <a:spcPct val="50000"/>
              </a:spcBef>
            </a:pPr>
            <a:r>
              <a:rPr lang="en-US" b="0" dirty="0"/>
              <a:t> </a:t>
            </a:r>
            <a:r>
              <a:rPr lang="en-US" b="0" dirty="0" smtClean="0"/>
              <a:t>= </a:t>
            </a:r>
            <a:r>
              <a:rPr lang="en-US" b="0" dirty="0"/>
              <a:t>mean number of successes in 1</a:t>
            </a:r>
            <a:r>
              <a:rPr lang="en-US" b="0" baseline="30000" dirty="0"/>
              <a:t>st</a:t>
            </a:r>
            <a:r>
              <a:rPr lang="en-US" b="0" dirty="0"/>
              <a:t> experiment +</a:t>
            </a:r>
          </a:p>
          <a:p>
            <a:pPr algn="l">
              <a:spcBef>
                <a:spcPct val="50000"/>
              </a:spcBef>
            </a:pPr>
            <a:r>
              <a:rPr lang="en-US" b="0" dirty="0"/>
              <a:t>       </a:t>
            </a:r>
            <a:r>
              <a:rPr lang="en-US" b="0" dirty="0" smtClean="0"/>
              <a:t>mean </a:t>
            </a:r>
            <a:r>
              <a:rPr lang="en-US" b="0" dirty="0"/>
              <a:t>number of successes in </a:t>
            </a:r>
            <a:r>
              <a:rPr lang="en-US" b="0" dirty="0" smtClean="0"/>
              <a:t>2</a:t>
            </a:r>
            <a:r>
              <a:rPr lang="en-US" b="0" baseline="30000" dirty="0" smtClean="0"/>
              <a:t>nd</a:t>
            </a:r>
            <a:r>
              <a:rPr lang="en-US" b="0" dirty="0" smtClean="0"/>
              <a:t> </a:t>
            </a:r>
            <a:r>
              <a:rPr lang="en-US" b="0" dirty="0"/>
              <a:t>experiment +</a:t>
            </a:r>
          </a:p>
          <a:p>
            <a:pPr algn="l">
              <a:spcBef>
                <a:spcPct val="50000"/>
              </a:spcBef>
            </a:pPr>
            <a:r>
              <a:rPr lang="en-US" b="0" dirty="0"/>
              <a:t>       </a:t>
            </a:r>
            <a:r>
              <a:rPr lang="en-US" b="0" dirty="0" smtClean="0"/>
              <a:t>mean </a:t>
            </a:r>
            <a:r>
              <a:rPr lang="en-US" b="0" dirty="0"/>
              <a:t>number of successes in 3</a:t>
            </a:r>
            <a:r>
              <a:rPr lang="en-US" b="0" baseline="30000" dirty="0" smtClean="0"/>
              <a:t>st</a:t>
            </a:r>
            <a:r>
              <a:rPr lang="en-US" b="0" dirty="0" smtClean="0"/>
              <a:t> </a:t>
            </a:r>
            <a:r>
              <a:rPr lang="en-US" b="0" dirty="0"/>
              <a:t>experiment </a:t>
            </a:r>
            <a:endParaRPr lang="en-US" b="0" dirty="0" smtClean="0"/>
          </a:p>
          <a:p>
            <a:pPr algn="l">
              <a:spcBef>
                <a:spcPct val="50000"/>
              </a:spcBef>
            </a:pPr>
            <a:r>
              <a:rPr lang="en-US" b="0" dirty="0" smtClean="0"/>
              <a:t>= 0.75 + 0.75 + 0.75</a:t>
            </a:r>
          </a:p>
          <a:p>
            <a:pPr algn="l">
              <a:spcBef>
                <a:spcPct val="50000"/>
              </a:spcBef>
            </a:pPr>
            <a:r>
              <a:rPr lang="en-US" b="0" dirty="0" smtClean="0"/>
              <a:t>= 2.25</a:t>
            </a:r>
            <a:endParaRPr lang="en-US" b="0" dirty="0"/>
          </a:p>
          <a:p>
            <a:pPr algn="l">
              <a:spcBef>
                <a:spcPct val="50000"/>
              </a:spcBef>
            </a:pPr>
            <a:r>
              <a:rPr lang="en-US" b="0" dirty="0"/>
              <a:t>       </a:t>
            </a:r>
          </a:p>
          <a:p>
            <a:pPr algn="l">
              <a:spcBef>
                <a:spcPct val="50000"/>
              </a:spcBef>
            </a:pPr>
            <a:r>
              <a:rPr lang="en-US" b="0" dirty="0" smtClean="0"/>
              <a:t> </a:t>
            </a:r>
          </a:p>
          <a:p>
            <a:pPr algn="l">
              <a:spcBef>
                <a:spcPct val="50000"/>
              </a:spcBef>
            </a:pPr>
            <a:endParaRPr lang="en-US" b="0" dirty="0"/>
          </a:p>
        </p:txBody>
      </p:sp>
      <p:sp>
        <p:nvSpPr>
          <p:cNvPr id="2" name="TextBox 1"/>
          <p:cNvSpPr txBox="1"/>
          <p:nvPr/>
        </p:nvSpPr>
        <p:spPr>
          <a:xfrm>
            <a:off x="2802467" y="7086937"/>
            <a:ext cx="2912533" cy="1015663"/>
          </a:xfrm>
          <a:prstGeom prst="rect">
            <a:avLst/>
          </a:prstGeom>
          <a:noFill/>
        </p:spPr>
        <p:txBody>
          <a:bodyPr wrap="square" rtlCol="0">
            <a:spAutoFit/>
          </a:bodyPr>
          <a:lstStyle/>
          <a:p>
            <a:r>
              <a:rPr lang="en-US" dirty="0" smtClean="0">
                <a:solidFill>
                  <a:srgbClr val="FF0000"/>
                </a:solidFill>
              </a:rPr>
              <a:t>Assumes that experiments </a:t>
            </a:r>
            <a:r>
              <a:rPr lang="en-US" dirty="0">
                <a:solidFill>
                  <a:srgbClr val="FF0000"/>
                </a:solidFill>
              </a:rPr>
              <a:t>are </a:t>
            </a:r>
            <a:r>
              <a:rPr lang="en-US" dirty="0" smtClean="0">
                <a:solidFill>
                  <a:srgbClr val="FF0000"/>
                </a:solidFill>
              </a:rPr>
              <a:t>independent!</a:t>
            </a:r>
            <a:endParaRPr lang="en-US" dirty="0">
              <a:solidFill>
                <a:srgbClr val="FF0000"/>
              </a:solidFill>
            </a:endParaRPr>
          </a:p>
        </p:txBody>
      </p:sp>
    </p:spTree>
    <p:extLst>
      <p:ext uri="{BB962C8B-B14F-4D97-AF65-F5344CB8AC3E}">
        <p14:creationId xmlns:p14="http://schemas.microsoft.com/office/powerpoint/2010/main" val="5717725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07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07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7668A61-AACE-4A5E-A3D4-000FEE66EE68}" type="slidenum">
              <a:rPr lang="en-US" sz="1400" b="0" smtClean="0"/>
              <a:pPr/>
              <a:t>69</a:t>
            </a:fld>
            <a:endParaRPr lang="en-US" sz="1400" b="0" smtClean="0"/>
          </a:p>
        </p:txBody>
      </p:sp>
      <p:sp>
        <p:nvSpPr>
          <p:cNvPr id="3077" name="Text Box 2"/>
          <p:cNvSpPr txBox="1">
            <a:spLocks noChangeArrowheads="1"/>
          </p:cNvSpPr>
          <p:nvPr/>
        </p:nvSpPr>
        <p:spPr bwMode="auto">
          <a:xfrm>
            <a:off x="1190625" y="914400"/>
            <a:ext cx="4495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solidFill>
                  <a:schemeClr val="accent2"/>
                </a:solidFill>
              </a:rPr>
              <a:t>Quiz: Adding means and variances</a:t>
            </a:r>
            <a:endParaRPr lang="en-US" dirty="0">
              <a:solidFill>
                <a:schemeClr val="accent2"/>
              </a:solidFill>
            </a:endParaRPr>
          </a:p>
        </p:txBody>
      </p:sp>
      <p:sp>
        <p:nvSpPr>
          <p:cNvPr id="3078"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079" name="Text Box 4"/>
          <p:cNvSpPr txBox="1">
            <a:spLocks noChangeArrowheads="1"/>
          </p:cNvSpPr>
          <p:nvPr/>
        </p:nvSpPr>
        <p:spPr bwMode="auto">
          <a:xfrm>
            <a:off x="643467" y="1905000"/>
            <a:ext cx="5700183" cy="37856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solidFill>
                  <a:schemeClr val="accent2"/>
                </a:solidFill>
              </a:rPr>
              <a:t>Suppose that the graduate student’s experimental runs were still independent, but the probability of success on the first experiment was 0.2, the probability of success on the second experiment was 0.5, and the probability of success on the third experiment </a:t>
            </a:r>
            <a:r>
              <a:rPr lang="en-US" b="0" dirty="0" smtClean="0">
                <a:solidFill>
                  <a:schemeClr val="accent2"/>
                </a:solidFill>
              </a:rPr>
              <a:t>was 0.9. </a:t>
            </a:r>
            <a:endParaRPr lang="en-US" b="0" dirty="0" smtClean="0">
              <a:solidFill>
                <a:schemeClr val="accent2"/>
              </a:solidFill>
            </a:endParaRPr>
          </a:p>
          <a:p>
            <a:pPr algn="l">
              <a:spcBef>
                <a:spcPct val="50000"/>
              </a:spcBef>
            </a:pPr>
            <a:endParaRPr lang="en-US" b="0" dirty="0">
              <a:solidFill>
                <a:schemeClr val="accent2"/>
              </a:solidFill>
            </a:endParaRPr>
          </a:p>
          <a:p>
            <a:pPr algn="l">
              <a:spcBef>
                <a:spcPct val="50000"/>
              </a:spcBef>
            </a:pPr>
            <a:r>
              <a:rPr lang="en-US" b="0" dirty="0">
                <a:solidFill>
                  <a:schemeClr val="accent2"/>
                </a:solidFill>
              </a:rPr>
              <a:t>What is the </a:t>
            </a:r>
            <a:r>
              <a:rPr lang="en-US" b="0" dirty="0" smtClean="0">
                <a:solidFill>
                  <a:schemeClr val="accent2"/>
                </a:solidFill>
              </a:rPr>
              <a:t>long-run </a:t>
            </a:r>
            <a:r>
              <a:rPr lang="en-US" b="0" dirty="0">
                <a:solidFill>
                  <a:schemeClr val="accent2"/>
                </a:solidFill>
              </a:rPr>
              <a:t>mean # </a:t>
            </a:r>
            <a:r>
              <a:rPr lang="en-US" b="0" dirty="0" smtClean="0">
                <a:solidFill>
                  <a:schemeClr val="accent2"/>
                </a:solidFill>
              </a:rPr>
              <a:t>successes?</a:t>
            </a:r>
            <a:endParaRPr lang="en-US" b="0" dirty="0">
              <a:solidFill>
                <a:schemeClr val="accent2"/>
              </a:solidFill>
            </a:endParaRPr>
          </a:p>
          <a:p>
            <a:pPr algn="l">
              <a:spcBef>
                <a:spcPct val="50000"/>
              </a:spcBef>
            </a:pPr>
            <a:endParaRPr lang="en-US" b="0" dirty="0" smtClean="0">
              <a:solidFill>
                <a:schemeClr val="accent2"/>
              </a:solidFill>
            </a:endParaRPr>
          </a:p>
          <a:p>
            <a:pPr algn="l">
              <a:spcBef>
                <a:spcPct val="50000"/>
              </a:spcBef>
            </a:pPr>
            <a:endParaRPr lang="en-US" b="0" dirty="0">
              <a:solidFill>
                <a:schemeClr val="accent2"/>
              </a:solidFill>
            </a:endParaRPr>
          </a:p>
        </p:txBody>
      </p:sp>
    </p:spTree>
    <p:extLst>
      <p:ext uri="{BB962C8B-B14F-4D97-AF65-F5344CB8AC3E}">
        <p14:creationId xmlns:p14="http://schemas.microsoft.com/office/powerpoint/2010/main" val="2050566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07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07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7668A61-AACE-4A5E-A3D4-000FEE66EE68}" type="slidenum">
              <a:rPr lang="en-US" sz="1400" b="0" smtClean="0"/>
              <a:pPr/>
              <a:t>70</a:t>
            </a:fld>
            <a:endParaRPr lang="en-US" sz="1400" b="0" smtClean="0"/>
          </a:p>
        </p:txBody>
      </p:sp>
      <p:sp>
        <p:nvSpPr>
          <p:cNvPr id="3077" name="Text Box 2"/>
          <p:cNvSpPr txBox="1">
            <a:spLocks noChangeArrowheads="1"/>
          </p:cNvSpPr>
          <p:nvPr/>
        </p:nvSpPr>
        <p:spPr bwMode="auto">
          <a:xfrm>
            <a:off x="1190625" y="914400"/>
            <a:ext cx="4495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solidFill>
                  <a:schemeClr val="accent2"/>
                </a:solidFill>
              </a:rPr>
              <a:t>Quiz: Adding means and variances</a:t>
            </a:r>
            <a:endParaRPr lang="en-US" dirty="0">
              <a:solidFill>
                <a:schemeClr val="accent2"/>
              </a:solidFill>
            </a:endParaRPr>
          </a:p>
        </p:txBody>
      </p:sp>
      <p:sp>
        <p:nvSpPr>
          <p:cNvPr id="3078"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079" name="Text Box 4"/>
          <p:cNvSpPr txBox="1">
            <a:spLocks noChangeArrowheads="1"/>
          </p:cNvSpPr>
          <p:nvPr/>
        </p:nvSpPr>
        <p:spPr bwMode="auto">
          <a:xfrm>
            <a:off x="643467" y="1905000"/>
            <a:ext cx="5700183" cy="42473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solidFill>
                  <a:schemeClr val="accent2"/>
                </a:solidFill>
              </a:rPr>
              <a:t>Suppose that the graduate student’s experimental runs were still independent, but the probability of success on the first experiment was 0.2, the probability of success on the second experiment was 0.5, and the probability of success on the third experiment </a:t>
            </a:r>
            <a:r>
              <a:rPr lang="en-US" b="0" dirty="0" smtClean="0">
                <a:solidFill>
                  <a:schemeClr val="accent2"/>
                </a:solidFill>
              </a:rPr>
              <a:t>was 0.9. </a:t>
            </a:r>
          </a:p>
          <a:p>
            <a:pPr algn="l">
              <a:spcBef>
                <a:spcPct val="50000"/>
              </a:spcBef>
            </a:pPr>
            <a:endParaRPr lang="en-US" b="0" dirty="0">
              <a:solidFill>
                <a:schemeClr val="accent2"/>
              </a:solidFill>
            </a:endParaRPr>
          </a:p>
          <a:p>
            <a:pPr algn="l">
              <a:spcBef>
                <a:spcPct val="50000"/>
              </a:spcBef>
            </a:pPr>
            <a:r>
              <a:rPr lang="en-US" b="0" dirty="0" smtClean="0">
                <a:solidFill>
                  <a:schemeClr val="accent2"/>
                </a:solidFill>
              </a:rPr>
              <a:t>Long-run mean # </a:t>
            </a:r>
            <a:r>
              <a:rPr lang="en-US" b="0" dirty="0" smtClean="0">
                <a:solidFill>
                  <a:schemeClr val="accent2"/>
                </a:solidFill>
              </a:rPr>
              <a:t>successes </a:t>
            </a:r>
            <a:endParaRPr lang="en-US" b="0" dirty="0" smtClean="0">
              <a:solidFill>
                <a:schemeClr val="accent2"/>
              </a:solidFill>
            </a:endParaRPr>
          </a:p>
          <a:p>
            <a:pPr algn="l">
              <a:spcBef>
                <a:spcPct val="50000"/>
              </a:spcBef>
            </a:pPr>
            <a:r>
              <a:rPr lang="en-US" b="0" dirty="0" smtClean="0">
                <a:solidFill>
                  <a:schemeClr val="accent2"/>
                </a:solidFill>
              </a:rPr>
              <a:t>= 0.2 + 0.5 + 0.9</a:t>
            </a:r>
          </a:p>
          <a:p>
            <a:pPr algn="l">
              <a:spcBef>
                <a:spcPct val="50000"/>
              </a:spcBef>
            </a:pPr>
            <a:r>
              <a:rPr lang="en-US" b="0" dirty="0" smtClean="0">
                <a:solidFill>
                  <a:schemeClr val="accent2"/>
                </a:solidFill>
              </a:rPr>
              <a:t>= 1.6</a:t>
            </a:r>
          </a:p>
          <a:p>
            <a:pPr algn="l">
              <a:spcBef>
                <a:spcPct val="50000"/>
              </a:spcBef>
            </a:pPr>
            <a:endParaRPr lang="en-US" b="0" dirty="0">
              <a:solidFill>
                <a:schemeClr val="accent2"/>
              </a:solidFill>
            </a:endParaRPr>
          </a:p>
        </p:txBody>
      </p:sp>
      <p:sp>
        <p:nvSpPr>
          <p:cNvPr id="2" name="TextBox 1"/>
          <p:cNvSpPr txBox="1"/>
          <p:nvPr/>
        </p:nvSpPr>
        <p:spPr>
          <a:xfrm>
            <a:off x="1143000" y="6152317"/>
            <a:ext cx="4543425" cy="1631216"/>
          </a:xfrm>
          <a:prstGeom prst="rect">
            <a:avLst/>
          </a:prstGeom>
          <a:noFill/>
        </p:spPr>
        <p:txBody>
          <a:bodyPr wrap="square" rtlCol="0">
            <a:spAutoFit/>
          </a:bodyPr>
          <a:lstStyle/>
          <a:p>
            <a:r>
              <a:rPr lang="en-US" dirty="0">
                <a:solidFill>
                  <a:schemeClr val="accent1">
                    <a:lumMod val="50000"/>
                  </a:schemeClr>
                </a:solidFill>
              </a:rPr>
              <a:t>This means that if we took the average over lots and lots </a:t>
            </a:r>
            <a:r>
              <a:rPr lang="en-US" dirty="0" smtClean="0">
                <a:solidFill>
                  <a:schemeClr val="accent1">
                    <a:lumMod val="50000"/>
                  </a:schemeClr>
                </a:solidFill>
              </a:rPr>
              <a:t>of graduate </a:t>
            </a:r>
            <a:r>
              <a:rPr lang="en-US" dirty="0">
                <a:solidFill>
                  <a:schemeClr val="accent1">
                    <a:lumMod val="50000"/>
                  </a:schemeClr>
                </a:solidFill>
              </a:rPr>
              <a:t>students with these success probabilities, the average number of successes over all graduate students would be </a:t>
            </a:r>
            <a:r>
              <a:rPr lang="en-US" dirty="0" smtClean="0">
                <a:solidFill>
                  <a:schemeClr val="accent1">
                    <a:lumMod val="50000"/>
                  </a:schemeClr>
                </a:solidFill>
              </a:rPr>
              <a:t>1.6</a:t>
            </a:r>
            <a:endParaRPr lang="en-US" dirty="0">
              <a:solidFill>
                <a:schemeClr val="accent1">
                  <a:lumMod val="50000"/>
                </a:schemeClr>
              </a:solidFill>
            </a:endParaRPr>
          </a:p>
        </p:txBody>
      </p:sp>
    </p:spTree>
    <p:extLst>
      <p:ext uri="{BB962C8B-B14F-4D97-AF65-F5344CB8AC3E}">
        <p14:creationId xmlns:p14="http://schemas.microsoft.com/office/powerpoint/2010/main" val="20480245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05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05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22D8960-01D2-4499-87C0-9BA5C82428A5}" type="slidenum">
              <a:rPr lang="en-US" sz="1400" b="0" smtClean="0"/>
              <a:pPr/>
              <a:t>71</a:t>
            </a:fld>
            <a:endParaRPr lang="en-US" sz="1400" b="0" smtClean="0"/>
          </a:p>
        </p:txBody>
      </p:sp>
      <p:sp>
        <p:nvSpPr>
          <p:cNvPr id="2053" name="AutoShape 2"/>
          <p:cNvSpPr>
            <a:spLocks noChangeArrowheads="1"/>
          </p:cNvSpPr>
          <p:nvPr/>
        </p:nvSpPr>
        <p:spPr bwMode="auto">
          <a:xfrm>
            <a:off x="381000" y="304800"/>
            <a:ext cx="6096000" cy="7924800"/>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54" name="Text Box 3"/>
          <p:cNvSpPr txBox="1">
            <a:spLocks noChangeArrowheads="1"/>
          </p:cNvSpPr>
          <p:nvPr/>
        </p:nvSpPr>
        <p:spPr bwMode="auto">
          <a:xfrm>
            <a:off x="1371600" y="3581400"/>
            <a:ext cx="4038600" cy="1160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sz="2800"/>
              <a:t>Probability Distributions</a:t>
            </a:r>
          </a:p>
          <a:p>
            <a:pPr>
              <a:spcBef>
                <a:spcPct val="50000"/>
              </a:spcBef>
            </a:pPr>
            <a:r>
              <a:rPr lang="en-US" sz="2800"/>
              <a:t>II</a:t>
            </a:r>
          </a:p>
        </p:txBody>
      </p:sp>
      <p:sp>
        <p:nvSpPr>
          <p:cNvPr id="2055" name="Line 4"/>
          <p:cNvSpPr>
            <a:spLocks noChangeShapeType="1"/>
          </p:cNvSpPr>
          <p:nvPr/>
        </p:nvSpPr>
        <p:spPr bwMode="auto">
          <a:xfrm>
            <a:off x="1295400" y="30226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56" name="Line 5"/>
          <p:cNvSpPr>
            <a:spLocks noChangeShapeType="1"/>
          </p:cNvSpPr>
          <p:nvPr/>
        </p:nvSpPr>
        <p:spPr bwMode="auto">
          <a:xfrm>
            <a:off x="1295400" y="31750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57" name="Line 6"/>
          <p:cNvSpPr>
            <a:spLocks noChangeShapeType="1"/>
          </p:cNvSpPr>
          <p:nvPr/>
        </p:nvSpPr>
        <p:spPr bwMode="auto">
          <a:xfrm>
            <a:off x="1295400" y="49530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58" name="Line 7"/>
          <p:cNvSpPr>
            <a:spLocks noChangeShapeType="1"/>
          </p:cNvSpPr>
          <p:nvPr/>
        </p:nvSpPr>
        <p:spPr bwMode="auto">
          <a:xfrm>
            <a:off x="1295400" y="51054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863408019"/>
      </p:ext>
    </p:extLst>
  </p:cSld>
  <p:clrMapOvr>
    <a:masterClrMapping/>
  </p:clrMapOvr>
  <p:timing>
    <p:tnLst>
      <p:par>
        <p:cTn id="1" dur="indefinite" restart="never" nodeType="tmRoot"/>
      </p:par>
    </p:tnLst>
  </p:timing>
</p:sld>
</file>

<file path=ppt/theme/theme1.xml><?xml version="1.0" encoding="utf-8"?>
<a:theme xmlns:a="http://schemas.openxmlformats.org/drawingml/2006/main" name="biostat511">
  <a:themeElements>
    <a:clrScheme name="biostat51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iostat51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FF0000"/>
          </a:solidFill>
          <a:prstDash val="solid"/>
          <a:round/>
          <a:headEnd type="none" w="med" len="med"/>
          <a:tailEnd type="stealth"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FF0000"/>
          </a:solidFill>
          <a:prstDash val="solid"/>
          <a:round/>
          <a:headEnd type="none" w="med" len="med"/>
          <a:tailEnd type="stealth"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charset="0"/>
          </a:defRPr>
        </a:defPPr>
      </a:lstStyle>
    </a:lnDef>
  </a:objectDefaults>
  <a:extraClrSchemeLst>
    <a:extraClrScheme>
      <a:clrScheme name="biostat51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iostat51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iostat51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iostat51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iostat51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iostat51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iostat51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Designs\biostat511.pot</Template>
  <TotalTime>1939</TotalTime>
  <Words>2252</Words>
  <Application>Microsoft Macintosh PowerPoint</Application>
  <PresentationFormat>Overhead</PresentationFormat>
  <Paragraphs>407</Paragraphs>
  <Slides>42</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8" baseType="lpstr">
      <vt:lpstr>Cambria Math</vt:lpstr>
      <vt:lpstr>Symbol</vt:lpstr>
      <vt:lpstr>Times New Roman</vt:lpstr>
      <vt:lpstr>Arial</vt:lpstr>
      <vt:lpstr>biostat511</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Washington</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James P. Hughes</dc:creator>
  <cp:lastModifiedBy>adwillis</cp:lastModifiedBy>
  <cp:revision>141</cp:revision>
  <cp:lastPrinted>2011-06-04T00:26:37Z</cp:lastPrinted>
  <dcterms:created xsi:type="dcterms:W3CDTF">1999-09-07T18:32:10Z</dcterms:created>
  <dcterms:modified xsi:type="dcterms:W3CDTF">2018-07-09T23:19:00Z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100</vt:i4>
  </property>
  <property fmtid="{D5CDD505-2E9C-101B-9397-08002B2CF9AE}" pid="5" name="ScreenSize">
    <vt:i4>1</vt:i4>
  </property>
  <property fmtid="{D5CDD505-2E9C-101B-9397-08002B2CF9AE}" pid="6" name="ScreenUsage">
    <vt:i4>1</vt:i4>
  </property>
  <property fmtid="{D5CDD505-2E9C-101B-9397-08002B2CF9AE}" pid="7" name="MailAddress">
    <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1</vt:i4>
  </property>
  <property fmtid="{D5CDD505-2E9C-101B-9397-08002B2CF9AE}" pid="19" name="ShowNotes">
    <vt:bool>false</vt:bool>
  </property>
  <property fmtid="{D5CDD505-2E9C-101B-9397-08002B2CF9AE}" pid="20" name="NavBtnPos">
    <vt:i4>2</vt:i4>
  </property>
  <property fmtid="{D5CDD505-2E9C-101B-9397-08002B2CF9AE}" pid="21" name="OutputDir">
    <vt:lpwstr>C:\My Documents\b511</vt:lpwstr>
  </property>
</Properties>
</file>